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9"/>
  </p:notesMasterIdLst>
  <p:sldIdLst>
    <p:sldId id="256" r:id="rId2"/>
    <p:sldId id="257" r:id="rId3"/>
    <p:sldId id="258" r:id="rId4"/>
    <p:sldId id="259" r:id="rId5"/>
    <p:sldId id="261" r:id="rId6"/>
    <p:sldId id="260" r:id="rId7"/>
    <p:sldId id="262" r:id="rId8"/>
    <p:sldId id="263" r:id="rId9"/>
    <p:sldId id="264" r:id="rId10"/>
    <p:sldId id="265" r:id="rId11"/>
    <p:sldId id="266" r:id="rId12"/>
    <p:sldId id="269" r:id="rId13"/>
    <p:sldId id="267" r:id="rId14"/>
    <p:sldId id="268" r:id="rId15"/>
    <p:sldId id="273" r:id="rId16"/>
    <p:sldId id="271" r:id="rId17"/>
    <p:sldId id="285" r:id="rId18"/>
    <p:sldId id="281" r:id="rId19"/>
    <p:sldId id="284" r:id="rId20"/>
    <p:sldId id="292" r:id="rId21"/>
    <p:sldId id="320" r:id="rId22"/>
    <p:sldId id="286" r:id="rId23"/>
    <p:sldId id="295" r:id="rId24"/>
    <p:sldId id="293" r:id="rId25"/>
    <p:sldId id="299" r:id="rId26"/>
    <p:sldId id="290" r:id="rId27"/>
    <p:sldId id="283" r:id="rId28"/>
    <p:sldId id="291" r:id="rId29"/>
    <p:sldId id="287" r:id="rId30"/>
    <p:sldId id="317" r:id="rId31"/>
    <p:sldId id="300" r:id="rId32"/>
    <p:sldId id="301" r:id="rId33"/>
    <p:sldId id="303" r:id="rId34"/>
    <p:sldId id="305" r:id="rId35"/>
    <p:sldId id="306" r:id="rId36"/>
    <p:sldId id="321" r:id="rId37"/>
    <p:sldId id="308" r:id="rId38"/>
    <p:sldId id="274" r:id="rId39"/>
    <p:sldId id="282" r:id="rId40"/>
    <p:sldId id="288" r:id="rId41"/>
    <p:sldId id="314" r:id="rId42"/>
    <p:sldId id="318" r:id="rId43"/>
    <p:sldId id="315" r:id="rId44"/>
    <p:sldId id="316" r:id="rId45"/>
    <p:sldId id="310" r:id="rId46"/>
    <p:sldId id="289" r:id="rId47"/>
    <p:sldId id="322" r:id="rId4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CFF00"/>
    <a:srgbClr val="FF00E8"/>
    <a:srgbClr val="B237C7"/>
    <a:srgbClr val="C22521"/>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5620"/>
    <p:restoredTop sz="94660"/>
  </p:normalViewPr>
  <p:slideViewPr>
    <p:cSldViewPr snapToGrid="0">
      <p:cViewPr>
        <p:scale>
          <a:sx n="130" d="100"/>
          <a:sy n="130" d="100"/>
        </p:scale>
        <p:origin x="-768" y="-80"/>
      </p:cViewPr>
      <p:guideLst>
        <p:guide orient="horz" pos="2160"/>
        <p:guide pos="2880"/>
      </p:guideLst>
    </p:cSldViewPr>
  </p:slideViewPr>
  <p:notesTextViewPr>
    <p:cViewPr>
      <p:scale>
        <a:sx n="100" d="100"/>
        <a:sy n="100" d="100"/>
      </p:scale>
      <p:origin x="0" y="0"/>
    </p:cViewPr>
  </p:notesTextViewPr>
  <p:sorterViewPr>
    <p:cViewPr>
      <p:scale>
        <a:sx n="66" d="100"/>
        <a:sy n="66" d="100"/>
      </p:scale>
      <p:origin x="0" y="1296"/>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printerSettings" Target="printerSettings/printerSettings1.bin"/><Relationship Id="rId51" Type="http://schemas.openxmlformats.org/officeDocument/2006/relationships/presProps" Target="presProps.xml"/><Relationship Id="rId52" Type="http://schemas.openxmlformats.org/officeDocument/2006/relationships/viewProps" Target="viewProps.xml"/><Relationship Id="rId53" Type="http://schemas.openxmlformats.org/officeDocument/2006/relationships/theme" Target="theme/theme1.xml"/><Relationship Id="rId54"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notesMaster" Target="notesMasters/notesMaster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CEEEAAB-219C-6E4F-B845-22DD4C953979}" type="datetimeFigureOut">
              <a:rPr lang="en-US" smtClean="0"/>
              <a:t>11/8/14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E188336-760F-9A46-84A7-AAFAAA35D6EC}" type="slidenum">
              <a:rPr lang="en-US" smtClean="0"/>
              <a:t>‹#›</a:t>
            </a:fld>
            <a:endParaRPr lang="en-US"/>
          </a:p>
        </p:txBody>
      </p:sp>
    </p:spTree>
    <p:extLst>
      <p:ext uri="{BB962C8B-B14F-4D97-AF65-F5344CB8AC3E}">
        <p14:creationId xmlns:p14="http://schemas.microsoft.com/office/powerpoint/2010/main" val="2358805601"/>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E188336-760F-9A46-84A7-AAFAAA35D6EC}" type="slidenum">
              <a:rPr lang="en-US" smtClean="0"/>
              <a:t>1</a:t>
            </a:fld>
            <a:endParaRPr lang="en-US"/>
          </a:p>
        </p:txBody>
      </p:sp>
    </p:spTree>
    <p:extLst>
      <p:ext uri="{BB962C8B-B14F-4D97-AF65-F5344CB8AC3E}">
        <p14:creationId xmlns:p14="http://schemas.microsoft.com/office/powerpoint/2010/main" val="29672426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E188336-760F-9A46-84A7-AAFAAA35D6EC}" type="slidenum">
              <a:rPr lang="en-US" smtClean="0"/>
              <a:t>10</a:t>
            </a:fld>
            <a:endParaRPr lang="en-US"/>
          </a:p>
        </p:txBody>
      </p:sp>
    </p:spTree>
    <p:extLst>
      <p:ext uri="{BB962C8B-B14F-4D97-AF65-F5344CB8AC3E}">
        <p14:creationId xmlns:p14="http://schemas.microsoft.com/office/powerpoint/2010/main" val="9849151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E188336-760F-9A46-84A7-AAFAAA35D6EC}" type="slidenum">
              <a:rPr lang="en-US" smtClean="0"/>
              <a:t>11</a:t>
            </a:fld>
            <a:endParaRPr lang="en-US"/>
          </a:p>
        </p:txBody>
      </p:sp>
    </p:spTree>
    <p:extLst>
      <p:ext uri="{BB962C8B-B14F-4D97-AF65-F5344CB8AC3E}">
        <p14:creationId xmlns:p14="http://schemas.microsoft.com/office/powerpoint/2010/main" val="22924529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E188336-760F-9A46-84A7-AAFAAA35D6EC}" type="slidenum">
              <a:rPr lang="en-US" smtClean="0"/>
              <a:t>12</a:t>
            </a:fld>
            <a:endParaRPr lang="en-US"/>
          </a:p>
        </p:txBody>
      </p:sp>
    </p:spTree>
    <p:extLst>
      <p:ext uri="{BB962C8B-B14F-4D97-AF65-F5344CB8AC3E}">
        <p14:creationId xmlns:p14="http://schemas.microsoft.com/office/powerpoint/2010/main" val="22924529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E188336-760F-9A46-84A7-AAFAAA35D6EC}" type="slidenum">
              <a:rPr lang="en-US" smtClean="0"/>
              <a:t>18</a:t>
            </a:fld>
            <a:endParaRPr lang="en-US"/>
          </a:p>
        </p:txBody>
      </p:sp>
    </p:spTree>
    <p:extLst>
      <p:ext uri="{BB962C8B-B14F-4D97-AF65-F5344CB8AC3E}">
        <p14:creationId xmlns:p14="http://schemas.microsoft.com/office/powerpoint/2010/main" val="36626569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E188336-760F-9A46-84A7-AAFAAA35D6EC}" type="slidenum">
              <a:rPr lang="en-US" smtClean="0"/>
              <a:t>19</a:t>
            </a:fld>
            <a:endParaRPr lang="en-US"/>
          </a:p>
        </p:txBody>
      </p:sp>
    </p:spTree>
    <p:extLst>
      <p:ext uri="{BB962C8B-B14F-4D97-AF65-F5344CB8AC3E}">
        <p14:creationId xmlns:p14="http://schemas.microsoft.com/office/powerpoint/2010/main" val="36626569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E188336-760F-9A46-84A7-AAFAAA35D6EC}" type="slidenum">
              <a:rPr lang="en-US" smtClean="0"/>
              <a:t>33</a:t>
            </a:fld>
            <a:endParaRPr lang="en-US"/>
          </a:p>
        </p:txBody>
      </p:sp>
    </p:spTree>
    <p:extLst>
      <p:ext uri="{BB962C8B-B14F-4D97-AF65-F5344CB8AC3E}">
        <p14:creationId xmlns:p14="http://schemas.microsoft.com/office/powerpoint/2010/main" val="14309628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E188336-760F-9A46-84A7-AAFAAA35D6EC}" type="slidenum">
              <a:rPr lang="en-US" smtClean="0"/>
              <a:t>34</a:t>
            </a:fld>
            <a:endParaRPr lang="en-US"/>
          </a:p>
        </p:txBody>
      </p:sp>
    </p:spTree>
    <p:extLst>
      <p:ext uri="{BB962C8B-B14F-4D97-AF65-F5344CB8AC3E}">
        <p14:creationId xmlns:p14="http://schemas.microsoft.com/office/powerpoint/2010/main" val="41210195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049AADD-9804-A54B-8AB9-A1EBFD5BBA55}" type="datetimeFigureOut">
              <a:rPr lang="en-US" smtClean="0"/>
              <a:t>11/8/14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4CE79FA-E72E-334F-8B90-721590D1346F}" type="slidenum">
              <a:rPr lang="en-US" smtClean="0"/>
              <a:t>‹#›</a:t>
            </a:fld>
            <a:endParaRPr lang="en-US"/>
          </a:p>
        </p:txBody>
      </p:sp>
    </p:spTree>
    <p:extLst>
      <p:ext uri="{BB962C8B-B14F-4D97-AF65-F5344CB8AC3E}">
        <p14:creationId xmlns:p14="http://schemas.microsoft.com/office/powerpoint/2010/main" val="40552730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049AADD-9804-A54B-8AB9-A1EBFD5BBA55}" type="datetimeFigureOut">
              <a:rPr lang="en-US" smtClean="0"/>
              <a:t>11/8/14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4CE79FA-E72E-334F-8B90-721590D1346F}" type="slidenum">
              <a:rPr lang="en-US" smtClean="0"/>
              <a:t>‹#›</a:t>
            </a:fld>
            <a:endParaRPr lang="en-US"/>
          </a:p>
        </p:txBody>
      </p:sp>
    </p:spTree>
    <p:extLst>
      <p:ext uri="{BB962C8B-B14F-4D97-AF65-F5344CB8AC3E}">
        <p14:creationId xmlns:p14="http://schemas.microsoft.com/office/powerpoint/2010/main" val="41431077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049AADD-9804-A54B-8AB9-A1EBFD5BBA55}" type="datetimeFigureOut">
              <a:rPr lang="en-US" smtClean="0"/>
              <a:t>11/8/14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4CE79FA-E72E-334F-8B90-721590D1346F}" type="slidenum">
              <a:rPr lang="en-US" smtClean="0"/>
              <a:t>‹#›</a:t>
            </a:fld>
            <a:endParaRPr lang="en-US"/>
          </a:p>
        </p:txBody>
      </p:sp>
    </p:spTree>
    <p:extLst>
      <p:ext uri="{BB962C8B-B14F-4D97-AF65-F5344CB8AC3E}">
        <p14:creationId xmlns:p14="http://schemas.microsoft.com/office/powerpoint/2010/main" val="27049806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6798"/>
            <a:ext cx="8229600" cy="1143000"/>
          </a:xfrm>
        </p:spPr>
        <p:txBody>
          <a:bodyPr>
            <a:normAutofit/>
          </a:bodyPr>
          <a:lstStyle>
            <a:lvl1pPr>
              <a:defRPr sz="4000">
                <a:latin typeface="Albertus Extra Bold"/>
                <a:cs typeface="Albertus Extra Bold"/>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a:defRPr>
                <a:latin typeface="Adobe Caslon Pro"/>
                <a:cs typeface="Adobe Caslon Pro"/>
              </a:defRPr>
            </a:lvl1pPr>
            <a:lvl2pPr>
              <a:defRPr>
                <a:latin typeface="Adobe Caslon Pro"/>
                <a:cs typeface="Adobe Caslon Pro"/>
              </a:defRPr>
            </a:lvl2pPr>
            <a:lvl3pPr>
              <a:defRPr>
                <a:latin typeface="Adobe Caslon Pro"/>
                <a:cs typeface="Adobe Caslon Pro"/>
              </a:defRPr>
            </a:lvl3pPr>
            <a:lvl4pPr>
              <a:defRPr>
                <a:latin typeface="Adobe Caslon Pro"/>
                <a:cs typeface="Adobe Caslon Pro"/>
              </a:defRPr>
            </a:lvl4pPr>
            <a:lvl5pPr>
              <a:defRPr>
                <a:latin typeface="Adobe Caslon Pro"/>
                <a:cs typeface="Adobe Caslon Pro"/>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6049AADD-9804-A54B-8AB9-A1EBFD5BBA55}" type="datetimeFigureOut">
              <a:rPr lang="en-US" smtClean="0"/>
              <a:t>11/8/14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4CE79FA-E72E-334F-8B90-721590D1346F}" type="slidenum">
              <a:rPr lang="en-US" smtClean="0"/>
              <a:t>‹#›</a:t>
            </a:fld>
            <a:endParaRPr lang="en-US"/>
          </a:p>
        </p:txBody>
      </p:sp>
    </p:spTree>
    <p:extLst>
      <p:ext uri="{BB962C8B-B14F-4D97-AF65-F5344CB8AC3E}">
        <p14:creationId xmlns:p14="http://schemas.microsoft.com/office/powerpoint/2010/main" val="8475202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049AADD-9804-A54B-8AB9-A1EBFD5BBA55}" type="datetimeFigureOut">
              <a:rPr lang="en-US" smtClean="0"/>
              <a:t>11/8/14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4CE79FA-E72E-334F-8B90-721590D1346F}" type="slidenum">
              <a:rPr lang="en-US" smtClean="0"/>
              <a:t>‹#›</a:t>
            </a:fld>
            <a:endParaRPr lang="en-US"/>
          </a:p>
        </p:txBody>
      </p:sp>
    </p:spTree>
    <p:extLst>
      <p:ext uri="{BB962C8B-B14F-4D97-AF65-F5344CB8AC3E}">
        <p14:creationId xmlns:p14="http://schemas.microsoft.com/office/powerpoint/2010/main" val="11018379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6049AADD-9804-A54B-8AB9-A1EBFD5BBA55}" type="datetimeFigureOut">
              <a:rPr lang="en-US" smtClean="0"/>
              <a:t>11/8/14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4CE79FA-E72E-334F-8B90-721590D1346F}" type="slidenum">
              <a:rPr lang="en-US" smtClean="0"/>
              <a:t>‹#›</a:t>
            </a:fld>
            <a:endParaRPr lang="en-US"/>
          </a:p>
        </p:txBody>
      </p:sp>
    </p:spTree>
    <p:extLst>
      <p:ext uri="{BB962C8B-B14F-4D97-AF65-F5344CB8AC3E}">
        <p14:creationId xmlns:p14="http://schemas.microsoft.com/office/powerpoint/2010/main" val="2484915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6049AADD-9804-A54B-8AB9-A1EBFD5BBA55}" type="datetimeFigureOut">
              <a:rPr lang="en-US" smtClean="0"/>
              <a:t>11/8/14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4CE79FA-E72E-334F-8B90-721590D1346F}" type="slidenum">
              <a:rPr lang="en-US" smtClean="0"/>
              <a:t>‹#›</a:t>
            </a:fld>
            <a:endParaRPr lang="en-US"/>
          </a:p>
        </p:txBody>
      </p:sp>
    </p:spTree>
    <p:extLst>
      <p:ext uri="{BB962C8B-B14F-4D97-AF65-F5344CB8AC3E}">
        <p14:creationId xmlns:p14="http://schemas.microsoft.com/office/powerpoint/2010/main" val="43378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049AADD-9804-A54B-8AB9-A1EBFD5BBA55}" type="datetimeFigureOut">
              <a:rPr lang="en-US" smtClean="0"/>
              <a:t>11/8/14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4CE79FA-E72E-334F-8B90-721590D1346F}" type="slidenum">
              <a:rPr lang="en-US" smtClean="0"/>
              <a:t>‹#›</a:t>
            </a:fld>
            <a:endParaRPr lang="en-US"/>
          </a:p>
        </p:txBody>
      </p:sp>
    </p:spTree>
    <p:extLst>
      <p:ext uri="{BB962C8B-B14F-4D97-AF65-F5344CB8AC3E}">
        <p14:creationId xmlns:p14="http://schemas.microsoft.com/office/powerpoint/2010/main" val="2990690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049AADD-9804-A54B-8AB9-A1EBFD5BBA55}" type="datetimeFigureOut">
              <a:rPr lang="en-US" smtClean="0"/>
              <a:t>11/8/14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4CE79FA-E72E-334F-8B90-721590D1346F}" type="slidenum">
              <a:rPr lang="en-US" smtClean="0"/>
              <a:t>‹#›</a:t>
            </a:fld>
            <a:endParaRPr lang="en-US"/>
          </a:p>
        </p:txBody>
      </p:sp>
    </p:spTree>
    <p:extLst>
      <p:ext uri="{BB962C8B-B14F-4D97-AF65-F5344CB8AC3E}">
        <p14:creationId xmlns:p14="http://schemas.microsoft.com/office/powerpoint/2010/main" val="3162743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049AADD-9804-A54B-8AB9-A1EBFD5BBA55}" type="datetimeFigureOut">
              <a:rPr lang="en-US" smtClean="0"/>
              <a:t>11/8/14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4CE79FA-E72E-334F-8B90-721590D1346F}" type="slidenum">
              <a:rPr lang="en-US" smtClean="0"/>
              <a:t>‹#›</a:t>
            </a:fld>
            <a:endParaRPr lang="en-US"/>
          </a:p>
        </p:txBody>
      </p:sp>
    </p:spTree>
    <p:extLst>
      <p:ext uri="{BB962C8B-B14F-4D97-AF65-F5344CB8AC3E}">
        <p14:creationId xmlns:p14="http://schemas.microsoft.com/office/powerpoint/2010/main" val="31371141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049AADD-9804-A54B-8AB9-A1EBFD5BBA55}" type="datetimeFigureOut">
              <a:rPr lang="en-US" smtClean="0"/>
              <a:t>11/8/14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4CE79FA-E72E-334F-8B90-721590D1346F}" type="slidenum">
              <a:rPr lang="en-US" smtClean="0"/>
              <a:t>‹#›</a:t>
            </a:fld>
            <a:endParaRPr lang="en-US"/>
          </a:p>
        </p:txBody>
      </p:sp>
    </p:spTree>
    <p:extLst>
      <p:ext uri="{BB962C8B-B14F-4D97-AF65-F5344CB8AC3E}">
        <p14:creationId xmlns:p14="http://schemas.microsoft.com/office/powerpoint/2010/main" val="1526031213"/>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049AADD-9804-A54B-8AB9-A1EBFD5BBA55}" type="datetimeFigureOut">
              <a:rPr lang="en-US" smtClean="0"/>
              <a:t>11/8/14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4CE79FA-E72E-334F-8B90-721590D1346F}" type="slidenum">
              <a:rPr lang="en-US" smtClean="0"/>
              <a:t>‹#›</a:t>
            </a:fld>
            <a:endParaRPr lang="en-US"/>
          </a:p>
        </p:txBody>
      </p:sp>
    </p:spTree>
    <p:extLst>
      <p:ext uri="{BB962C8B-B14F-4D97-AF65-F5344CB8AC3E}">
        <p14:creationId xmlns:p14="http://schemas.microsoft.com/office/powerpoint/2010/main" val="127754007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pn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 Id="rId3" Type="http://schemas.openxmlformats.org/officeDocument/2006/relationships/image" Target="../media/image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emf"/><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emf"/><Relationship Id="rId3" Type="http://schemas.openxmlformats.org/officeDocument/2006/relationships/image" Target="../media/image21.png"/></Relationships>
</file>

<file path=ppt/slides/_rels/slide21.xml.rels><?xml version="1.0" encoding="UTF-8" standalone="yes"?>
<Relationships xmlns="http://schemas.openxmlformats.org/package/2006/relationships"><Relationship Id="rId3" Type="http://schemas.openxmlformats.org/officeDocument/2006/relationships/image" Target="../media/image22.emf"/><Relationship Id="rId4" Type="http://schemas.openxmlformats.org/officeDocument/2006/relationships/image" Target="../media/image23.emf"/><Relationship Id="rId1" Type="http://schemas.openxmlformats.org/officeDocument/2006/relationships/slideLayout" Target="../slideLayouts/slideLayout2.xml"/><Relationship Id="rId2" Type="http://schemas.openxmlformats.org/officeDocument/2006/relationships/image" Target="../media/image20.em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8.png"/><Relationship Id="rId5" Type="http://schemas.openxmlformats.org/officeDocument/2006/relationships/image" Target="../media/image29.png"/><Relationship Id="rId6" Type="http://schemas.openxmlformats.org/officeDocument/2006/relationships/image" Target="../media/image30.png"/><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emf"/><Relationship Id="rId3" Type="http://schemas.openxmlformats.org/officeDocument/2006/relationships/image" Target="../media/image3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emf"/><Relationship Id="rId3" Type="http://schemas.openxmlformats.org/officeDocument/2006/relationships/image" Target="../media/image2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emf"/><Relationship Id="rId3" Type="http://schemas.openxmlformats.org/officeDocument/2006/relationships/image" Target="../media/image2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emf"/><Relationship Id="rId3" Type="http://schemas.openxmlformats.org/officeDocument/2006/relationships/image" Target="../media/image2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png"/></Relationships>
</file>

<file path=ppt/slides/_rels/slide33.xml.rels><?xml version="1.0" encoding="UTF-8" standalone="yes"?>
<Relationships xmlns="http://schemas.openxmlformats.org/package/2006/relationships"><Relationship Id="rId3" Type="http://schemas.openxmlformats.org/officeDocument/2006/relationships/image" Target="../media/image37.png"/><Relationship Id="rId4" Type="http://schemas.openxmlformats.org/officeDocument/2006/relationships/image" Target="../media/image38.png"/><Relationship Id="rId5" Type="http://schemas.openxmlformats.org/officeDocument/2006/relationships/image" Target="../media/image39.png"/><Relationship Id="rId6" Type="http://schemas.openxmlformats.org/officeDocument/2006/relationships/image" Target="../media/image40.png"/><Relationship Id="rId7" Type="http://schemas.openxmlformats.org/officeDocument/2006/relationships/image" Target="../media/image41.png"/><Relationship Id="rId8" Type="http://schemas.openxmlformats.org/officeDocument/2006/relationships/image" Target="../media/image42.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34.xml.rels><?xml version="1.0" encoding="UTF-8" standalone="yes"?>
<Relationships xmlns="http://schemas.openxmlformats.org/package/2006/relationships"><Relationship Id="rId3" Type="http://schemas.openxmlformats.org/officeDocument/2006/relationships/image" Target="../media/image43.png"/><Relationship Id="rId4" Type="http://schemas.openxmlformats.org/officeDocument/2006/relationships/image" Target="../media/image38.png"/><Relationship Id="rId5" Type="http://schemas.openxmlformats.org/officeDocument/2006/relationships/image" Target="../media/image44.png"/><Relationship Id="rId6" Type="http://schemas.openxmlformats.org/officeDocument/2006/relationships/image" Target="../media/image45.png"/><Relationship Id="rId7" Type="http://schemas.openxmlformats.org/officeDocument/2006/relationships/image" Target="../media/image46.png"/><Relationship Id="rId8" Type="http://schemas.openxmlformats.org/officeDocument/2006/relationships/image" Target="../media/image37.png"/><Relationship Id="rId9" Type="http://schemas.openxmlformats.org/officeDocument/2006/relationships/image" Target="../media/image47.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8.emf"/></Relationships>
</file>

<file path=ppt/slides/_rels/slide36.xml.rels><?xml version="1.0" encoding="UTF-8" standalone="yes"?>
<Relationships xmlns="http://schemas.openxmlformats.org/package/2006/relationships"><Relationship Id="rId3" Type="http://schemas.openxmlformats.org/officeDocument/2006/relationships/image" Target="../media/image50.png"/><Relationship Id="rId4" Type="http://schemas.openxmlformats.org/officeDocument/2006/relationships/image" Target="../media/image51.png"/><Relationship Id="rId5" Type="http://schemas.openxmlformats.org/officeDocument/2006/relationships/image" Target="../media/image52.png"/><Relationship Id="rId1" Type="http://schemas.openxmlformats.org/officeDocument/2006/relationships/slideLayout" Target="../slideLayouts/slideLayout2.xml"/><Relationship Id="rId2" Type="http://schemas.openxmlformats.org/officeDocument/2006/relationships/image" Target="../media/image49.emf"/></Relationships>
</file>

<file path=ppt/slides/_rels/slide37.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53.png"/><Relationship Id="rId5" Type="http://schemas.openxmlformats.org/officeDocument/2006/relationships/image" Target="../media/image54.png"/><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5.em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6.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7.emf"/><Relationship Id="rId3" Type="http://schemas.openxmlformats.org/officeDocument/2006/relationships/image" Target="../media/image2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9.emf"/><Relationship Id="rId3" Type="http://schemas.openxmlformats.org/officeDocument/2006/relationships/image" Target="../media/image60.emf"/></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ithub.com/kkurach/math_learning"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1.emf"/></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8.emf"/><Relationship Id="rId3" Type="http://schemas.openxmlformats.org/officeDocument/2006/relationships/image" Target="../media/image49.emf"/></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23"/>
          <p:cNvSpPr txBox="1">
            <a:spLocks/>
          </p:cNvSpPr>
          <p:nvPr/>
        </p:nvSpPr>
        <p:spPr>
          <a:xfrm>
            <a:off x="193256" y="1757461"/>
            <a:ext cx="8757488" cy="1159799"/>
          </a:xfrm>
          <a:prstGeom prst="rect">
            <a:avLst/>
          </a:prstGeom>
        </p:spPr>
        <p:txBody>
          <a:bodyPr vert="horz" lIns="91425" tIns="91425" rIns="91425" bIns="91425" rtlCol="0" anchor="b"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spcBef>
                <a:spcPts val="0"/>
              </a:spcBef>
            </a:pPr>
            <a:r>
              <a:rPr lang="en" dirty="0" smtClean="0">
                <a:latin typeface="Albertus Extra Bold"/>
                <a:cs typeface="Albertus Extra Bold"/>
              </a:rPr>
              <a:t>Learning to Discover Efficient Mathematical Identities</a:t>
            </a:r>
            <a:endParaRPr lang="en" dirty="0">
              <a:latin typeface="Albertus Extra Bold"/>
              <a:cs typeface="Albertus Extra Bold"/>
            </a:endParaRPr>
          </a:p>
        </p:txBody>
      </p:sp>
      <p:sp>
        <p:nvSpPr>
          <p:cNvPr id="5" name="Shape 24"/>
          <p:cNvSpPr txBox="1">
            <a:spLocks/>
          </p:cNvSpPr>
          <p:nvPr/>
        </p:nvSpPr>
        <p:spPr>
          <a:xfrm>
            <a:off x="0" y="3416057"/>
            <a:ext cx="9144000" cy="784799"/>
          </a:xfrm>
          <a:prstGeom prst="rect">
            <a:avLst/>
          </a:prstGeom>
        </p:spPr>
        <p:txBody>
          <a:bodyPr vert="horz" lIns="91425" tIns="91425" rIns="91425" bIns="91425" rtlCol="0" anchor="t" anchorCtr="0">
            <a:no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spcBef>
                <a:spcPts val="0"/>
              </a:spcBef>
            </a:pPr>
            <a:r>
              <a:rPr lang="en" sz="2800" dirty="0" smtClean="0">
                <a:solidFill>
                  <a:schemeClr val="tx1"/>
                </a:solidFill>
                <a:latin typeface="Adobe Caslon Pro"/>
                <a:cs typeface="Adobe Caslon Pro"/>
              </a:rPr>
              <a:t>Wojciech Zaremba</a:t>
            </a:r>
            <a:r>
              <a:rPr lang="en-US" sz="2800" baseline="30000" dirty="0" smtClean="0">
                <a:solidFill>
                  <a:schemeClr val="tx1"/>
                </a:solidFill>
                <a:latin typeface="Adobe Caslon Pro"/>
                <a:cs typeface="Adobe Caslon Pro"/>
              </a:rPr>
              <a:t>1</a:t>
            </a:r>
            <a:r>
              <a:rPr lang="en" sz="2800" dirty="0" smtClean="0">
                <a:solidFill>
                  <a:schemeClr val="tx1"/>
                </a:solidFill>
                <a:latin typeface="Adobe Caslon Pro"/>
                <a:cs typeface="Adobe Caslon Pro"/>
              </a:rPr>
              <a:t> </a:t>
            </a:r>
          </a:p>
          <a:p>
            <a:pPr>
              <a:spcBef>
                <a:spcPts val="0"/>
              </a:spcBef>
            </a:pPr>
            <a:r>
              <a:rPr lang="en" sz="2800" dirty="0" smtClean="0">
                <a:solidFill>
                  <a:schemeClr val="tx1"/>
                </a:solidFill>
                <a:latin typeface="Adobe Caslon Pro"/>
                <a:cs typeface="Adobe Caslon Pro"/>
              </a:rPr>
              <a:t>Karol Kurach</a:t>
            </a:r>
            <a:r>
              <a:rPr lang="en-US" sz="2800" baseline="30000" dirty="0" smtClean="0">
                <a:solidFill>
                  <a:schemeClr val="tx1"/>
                </a:solidFill>
                <a:latin typeface="Adobe Caslon Pro"/>
                <a:cs typeface="Adobe Caslon Pro"/>
              </a:rPr>
              <a:t>2</a:t>
            </a:r>
            <a:r>
              <a:rPr lang="en" sz="2800" dirty="0" smtClean="0">
                <a:solidFill>
                  <a:schemeClr val="tx1"/>
                </a:solidFill>
                <a:latin typeface="Adobe Caslon Pro"/>
                <a:cs typeface="Adobe Caslon Pro"/>
              </a:rPr>
              <a:t> and Rob Fergus</a:t>
            </a:r>
            <a:r>
              <a:rPr lang="en-US" sz="2800" baseline="30000" dirty="0" smtClean="0">
                <a:solidFill>
                  <a:schemeClr val="tx1"/>
                </a:solidFill>
                <a:latin typeface="Adobe Caslon Pro"/>
                <a:cs typeface="Adobe Caslon Pro"/>
              </a:rPr>
              <a:t>1,3</a:t>
            </a:r>
          </a:p>
          <a:p>
            <a:pPr>
              <a:spcBef>
                <a:spcPts val="0"/>
              </a:spcBef>
            </a:pPr>
            <a:endParaRPr lang="en-US" sz="2400" dirty="0" smtClean="0">
              <a:solidFill>
                <a:schemeClr val="tx1"/>
              </a:solidFill>
              <a:latin typeface="Adobe Caslon Pro"/>
              <a:cs typeface="Adobe Caslon Pro"/>
            </a:endParaRPr>
          </a:p>
          <a:p>
            <a:pPr>
              <a:spcBef>
                <a:spcPts val="0"/>
              </a:spcBef>
            </a:pPr>
            <a:endParaRPr lang="en-US" sz="2400" dirty="0" smtClean="0">
              <a:solidFill>
                <a:schemeClr val="tx1"/>
              </a:solidFill>
              <a:latin typeface="Adobe Caslon Pro"/>
              <a:cs typeface="Adobe Caslon Pro"/>
            </a:endParaRPr>
          </a:p>
          <a:p>
            <a:pPr>
              <a:spcBef>
                <a:spcPts val="0"/>
              </a:spcBef>
            </a:pPr>
            <a:r>
              <a:rPr lang="en-US" sz="2400" dirty="0" smtClean="0">
                <a:solidFill>
                  <a:schemeClr val="tx1"/>
                </a:solidFill>
                <a:latin typeface="Adobe Caslon Pro"/>
                <a:cs typeface="Adobe Caslon Pro"/>
              </a:rPr>
              <a:t/>
            </a:r>
            <a:br>
              <a:rPr lang="en-US" sz="2400" dirty="0" smtClean="0">
                <a:solidFill>
                  <a:schemeClr val="tx1"/>
                </a:solidFill>
                <a:latin typeface="Adobe Caslon Pro"/>
                <a:cs typeface="Adobe Caslon Pro"/>
              </a:rPr>
            </a:br>
            <a:r>
              <a:rPr lang="en-US" sz="2400" baseline="30000" dirty="0" smtClean="0">
                <a:solidFill>
                  <a:schemeClr val="tx1"/>
                </a:solidFill>
                <a:latin typeface="Adobe Caslon Pro"/>
                <a:cs typeface="Adobe Caslon Pro"/>
              </a:rPr>
              <a:t>1</a:t>
            </a:r>
            <a:r>
              <a:rPr lang="en-US" sz="2400" dirty="0" smtClean="0">
                <a:solidFill>
                  <a:schemeClr val="tx1"/>
                </a:solidFill>
                <a:latin typeface="Adobe Caslon Pro"/>
                <a:cs typeface="Adobe Caslon Pro"/>
              </a:rPr>
              <a:t> New York University</a:t>
            </a:r>
          </a:p>
          <a:p>
            <a:pPr>
              <a:spcBef>
                <a:spcPts val="0"/>
              </a:spcBef>
            </a:pPr>
            <a:r>
              <a:rPr lang="en-US" sz="2400" baseline="30000" dirty="0" smtClean="0">
                <a:solidFill>
                  <a:schemeClr val="tx1"/>
                </a:solidFill>
                <a:latin typeface="Adobe Caslon Pro"/>
                <a:cs typeface="Adobe Caslon Pro"/>
              </a:rPr>
              <a:t>2</a:t>
            </a:r>
            <a:r>
              <a:rPr lang="en-US" sz="2400" dirty="0" smtClean="0">
                <a:solidFill>
                  <a:schemeClr val="tx1"/>
                </a:solidFill>
                <a:latin typeface="Adobe Caslon Pro"/>
                <a:cs typeface="Adobe Caslon Pro"/>
              </a:rPr>
              <a:t> University of Warsaw, Google Zurich</a:t>
            </a:r>
            <a:endParaRPr lang="en-US" sz="2400" dirty="0">
              <a:solidFill>
                <a:schemeClr val="tx1"/>
              </a:solidFill>
              <a:latin typeface="Adobe Caslon Pro"/>
              <a:cs typeface="Adobe Caslon Pro"/>
            </a:endParaRPr>
          </a:p>
          <a:p>
            <a:pPr>
              <a:spcBef>
                <a:spcPts val="0"/>
              </a:spcBef>
            </a:pPr>
            <a:r>
              <a:rPr lang="en-US" sz="2400" baseline="30000" dirty="0" smtClean="0">
                <a:solidFill>
                  <a:schemeClr val="tx1"/>
                </a:solidFill>
                <a:latin typeface="Adobe Caslon Pro"/>
                <a:cs typeface="Adobe Caslon Pro"/>
              </a:rPr>
              <a:t>3</a:t>
            </a:r>
            <a:r>
              <a:rPr lang="en-US" sz="2400" dirty="0" smtClean="0">
                <a:solidFill>
                  <a:schemeClr val="tx1"/>
                </a:solidFill>
                <a:latin typeface="Adobe Caslon Pro"/>
                <a:cs typeface="Adobe Caslon Pro"/>
              </a:rPr>
              <a:t> Facebook AI Research</a:t>
            </a:r>
          </a:p>
          <a:p>
            <a:pPr>
              <a:spcBef>
                <a:spcPts val="0"/>
              </a:spcBef>
            </a:pPr>
            <a:endParaRPr lang="en" sz="2800" dirty="0">
              <a:solidFill>
                <a:schemeClr val="tx1"/>
              </a:solidFill>
              <a:latin typeface="Adobe Caslon Pro"/>
              <a:cs typeface="Adobe Caslon Pro"/>
            </a:endParaRPr>
          </a:p>
        </p:txBody>
      </p:sp>
      <p:pic>
        <p:nvPicPr>
          <p:cNvPr id="6" name="Picture 5" descr="NYUlogoLarge2597.eps"/>
          <p:cNvPicPr>
            <a:picLocks noChangeAspect="1"/>
          </p:cNvPicPr>
          <p:nvPr/>
        </p:nvPicPr>
        <p:blipFill>
          <a:blip r:embed="rId3" cstate="print"/>
          <a:srcRect r="82747"/>
          <a:stretch>
            <a:fillRect/>
          </a:stretch>
        </p:blipFill>
        <p:spPr>
          <a:xfrm>
            <a:off x="7966923" y="-1"/>
            <a:ext cx="1214068" cy="1155080"/>
          </a:xfrm>
          <a:prstGeom prst="rect">
            <a:avLst/>
          </a:prstGeom>
        </p:spPr>
      </p:pic>
      <p:pic>
        <p:nvPicPr>
          <p:cNvPr id="9" name="Picture 8" descr="NYUlogoLarge2597.eps"/>
          <p:cNvPicPr>
            <a:picLocks noChangeAspect="1"/>
          </p:cNvPicPr>
          <p:nvPr/>
        </p:nvPicPr>
        <p:blipFill>
          <a:blip r:embed="rId3" cstate="print"/>
          <a:srcRect r="82747"/>
          <a:stretch>
            <a:fillRect/>
          </a:stretch>
        </p:blipFill>
        <p:spPr>
          <a:xfrm>
            <a:off x="0" y="0"/>
            <a:ext cx="1214068" cy="1155080"/>
          </a:xfrm>
          <a:prstGeom prst="rect">
            <a:avLst/>
          </a:prstGeom>
        </p:spPr>
      </p:pic>
      <p:pic>
        <p:nvPicPr>
          <p:cNvPr id="12" name="Picture 11"/>
          <p:cNvPicPr>
            <a:picLocks noChangeAspect="1"/>
          </p:cNvPicPr>
          <p:nvPr/>
        </p:nvPicPr>
        <p:blipFill rotWithShape="1">
          <a:blip r:embed="rId4"/>
          <a:srcRect l="18099" t="2591" r="17783" b="1767"/>
          <a:stretch/>
        </p:blipFill>
        <p:spPr>
          <a:xfrm>
            <a:off x="-25658" y="5785285"/>
            <a:ext cx="1079930" cy="1072715"/>
          </a:xfrm>
          <a:prstGeom prst="rect">
            <a:avLst/>
          </a:prstGeom>
        </p:spPr>
      </p:pic>
      <p:pic>
        <p:nvPicPr>
          <p:cNvPr id="13" name="Picture 12"/>
          <p:cNvPicPr>
            <a:picLocks noChangeAspect="1"/>
          </p:cNvPicPr>
          <p:nvPr/>
        </p:nvPicPr>
        <p:blipFill rotWithShape="1">
          <a:blip r:embed="rId4"/>
          <a:srcRect l="18099" t="2591" r="17783" b="1767"/>
          <a:stretch/>
        </p:blipFill>
        <p:spPr>
          <a:xfrm>
            <a:off x="8064070" y="5785285"/>
            <a:ext cx="1079930" cy="1072715"/>
          </a:xfrm>
          <a:prstGeom prst="rect">
            <a:avLst/>
          </a:prstGeom>
        </p:spPr>
      </p:pic>
      <p:pic>
        <p:nvPicPr>
          <p:cNvPr id="14" name="Picture 13"/>
          <p:cNvPicPr>
            <a:picLocks noChangeAspect="1"/>
          </p:cNvPicPr>
          <p:nvPr/>
        </p:nvPicPr>
        <p:blipFill>
          <a:blip r:embed="rId5"/>
          <a:stretch>
            <a:fillRect/>
          </a:stretch>
        </p:blipFill>
        <p:spPr>
          <a:xfrm>
            <a:off x="-1970453" y="3380904"/>
            <a:ext cx="1842908" cy="1901414"/>
          </a:xfrm>
          <a:prstGeom prst="rect">
            <a:avLst/>
          </a:prstGeom>
        </p:spPr>
      </p:pic>
      <p:pic>
        <p:nvPicPr>
          <p:cNvPr id="15" name="Picture 14"/>
          <p:cNvPicPr>
            <a:picLocks noChangeAspect="1"/>
          </p:cNvPicPr>
          <p:nvPr/>
        </p:nvPicPr>
        <p:blipFill>
          <a:blip r:embed="rId6"/>
          <a:stretch>
            <a:fillRect/>
          </a:stretch>
        </p:blipFill>
        <p:spPr>
          <a:xfrm>
            <a:off x="7547388" y="3195308"/>
            <a:ext cx="1515724" cy="1874712"/>
          </a:xfrm>
          <a:prstGeom prst="rect">
            <a:avLst/>
          </a:prstGeom>
        </p:spPr>
      </p:pic>
      <p:pic>
        <p:nvPicPr>
          <p:cNvPr id="2" name="Picture 1"/>
          <p:cNvPicPr>
            <a:picLocks noChangeAspect="1"/>
          </p:cNvPicPr>
          <p:nvPr/>
        </p:nvPicPr>
        <p:blipFill rotWithShape="1">
          <a:blip r:embed="rId7"/>
          <a:srcRect l="23654" t="5264" r="23654" b="26737"/>
          <a:stretch/>
        </p:blipFill>
        <p:spPr>
          <a:xfrm>
            <a:off x="113584" y="3203024"/>
            <a:ext cx="1577222" cy="1859280"/>
          </a:xfrm>
          <a:prstGeom prst="rect">
            <a:avLst/>
          </a:prstGeom>
        </p:spPr>
      </p:pic>
    </p:spTree>
    <p:extLst>
      <p:ext uri="{BB962C8B-B14F-4D97-AF65-F5344CB8AC3E}">
        <p14:creationId xmlns:p14="http://schemas.microsoft.com/office/powerpoint/2010/main" val="3899853420"/>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t>Example: Taylor Series Approximation</a:t>
            </a:r>
            <a:endParaRPr lang="en-US" sz="3200" dirty="0"/>
          </a:p>
        </p:txBody>
      </p:sp>
      <p:sp>
        <p:nvSpPr>
          <p:cNvPr id="3" name="Content Placeholder 2"/>
          <p:cNvSpPr>
            <a:spLocks noGrp="1"/>
          </p:cNvSpPr>
          <p:nvPr>
            <p:ph idx="1"/>
          </p:nvPr>
        </p:nvSpPr>
        <p:spPr>
          <a:xfrm>
            <a:off x="457200" y="1353798"/>
            <a:ext cx="8229600" cy="4525963"/>
          </a:xfrm>
        </p:spPr>
        <p:txBody>
          <a:bodyPr/>
          <a:lstStyle/>
          <a:p>
            <a:r>
              <a:rPr lang="en-US" dirty="0" smtClean="0"/>
              <a:t>Consider RBM partition function:</a:t>
            </a:r>
          </a:p>
          <a:p>
            <a:endParaRPr lang="en-US" sz="2400" dirty="0"/>
          </a:p>
          <a:p>
            <a:endParaRPr lang="en-US" sz="2400" dirty="0" smtClean="0"/>
          </a:p>
          <a:p>
            <a:endParaRPr lang="en-US" sz="2400" dirty="0" smtClean="0"/>
          </a:p>
          <a:p>
            <a:endParaRPr lang="en-US" dirty="0"/>
          </a:p>
          <a:p>
            <a:r>
              <a:rPr lang="en-US" dirty="0" smtClean="0"/>
              <a:t>1</a:t>
            </a:r>
            <a:r>
              <a:rPr lang="en-US" baseline="30000" dirty="0" smtClean="0"/>
              <a:t>st</a:t>
            </a:r>
            <a:r>
              <a:rPr lang="en-US" dirty="0" smtClean="0"/>
              <a:t> term in Taylor series:</a:t>
            </a:r>
          </a:p>
          <a:p>
            <a:endParaRPr lang="en-US" dirty="0"/>
          </a:p>
        </p:txBody>
      </p:sp>
      <p:pic>
        <p:nvPicPr>
          <p:cNvPr id="4" name="Shape 100"/>
          <p:cNvPicPr preferRelativeResize="0"/>
          <p:nvPr/>
        </p:nvPicPr>
        <p:blipFill>
          <a:blip r:embed="rId3">
            <a:alphaModFix/>
          </a:blip>
          <a:stretch>
            <a:fillRect/>
          </a:stretch>
        </p:blipFill>
        <p:spPr>
          <a:xfrm>
            <a:off x="2266675" y="2003353"/>
            <a:ext cx="4610649" cy="1593138"/>
          </a:xfrm>
          <a:prstGeom prst="rect">
            <a:avLst/>
          </a:prstGeom>
          <a:noFill/>
          <a:ln>
            <a:noFill/>
          </a:ln>
        </p:spPr>
      </p:pic>
      <p:pic>
        <p:nvPicPr>
          <p:cNvPr id="5" name="Shape 106"/>
          <p:cNvPicPr preferRelativeResize="0"/>
          <p:nvPr/>
        </p:nvPicPr>
        <p:blipFill>
          <a:blip r:embed="rId4">
            <a:alphaModFix/>
          </a:blip>
          <a:stretch>
            <a:fillRect/>
          </a:stretch>
        </p:blipFill>
        <p:spPr>
          <a:xfrm>
            <a:off x="2366999" y="4569733"/>
            <a:ext cx="4428801" cy="1742133"/>
          </a:xfrm>
          <a:prstGeom prst="rect">
            <a:avLst/>
          </a:prstGeom>
          <a:noFill/>
          <a:ln>
            <a:noFill/>
          </a:ln>
        </p:spPr>
      </p:pic>
      <p:sp>
        <p:nvSpPr>
          <p:cNvPr id="6" name="Rectangle 5"/>
          <p:cNvSpPr/>
          <p:nvPr/>
        </p:nvSpPr>
        <p:spPr>
          <a:xfrm>
            <a:off x="4217756" y="1933366"/>
            <a:ext cx="2890821" cy="99511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2323544" y="4445610"/>
            <a:ext cx="1685693" cy="196103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4009237" y="4350832"/>
            <a:ext cx="2786563" cy="196103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 name="Straight Connector 8"/>
          <p:cNvCxnSpPr/>
          <p:nvPr/>
        </p:nvCxnSpPr>
        <p:spPr>
          <a:xfrm>
            <a:off x="296882" y="1146810"/>
            <a:ext cx="8621486" cy="0"/>
          </a:xfrm>
          <a:prstGeom prst="line">
            <a:avLst/>
          </a:prstGeom>
          <a:ln w="50800" cap="rnd">
            <a:solidFill>
              <a:srgbClr val="CF930B"/>
            </a:solidFill>
            <a:prstDash val="sysDot"/>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555704" y="3876650"/>
            <a:ext cx="4351576" cy="5632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0156497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0"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Example: Taylor Series of RBM Partition Function </a:t>
            </a:r>
            <a:endParaRPr lang="en-US" dirty="0"/>
          </a:p>
        </p:txBody>
      </p:sp>
      <p:sp>
        <p:nvSpPr>
          <p:cNvPr id="3" name="Content Placeholder 2"/>
          <p:cNvSpPr>
            <a:spLocks noGrp="1"/>
          </p:cNvSpPr>
          <p:nvPr>
            <p:ph idx="1"/>
          </p:nvPr>
        </p:nvSpPr>
        <p:spPr>
          <a:xfrm>
            <a:off x="457200" y="1600200"/>
            <a:ext cx="8229600" cy="5043376"/>
          </a:xfrm>
        </p:spPr>
        <p:txBody>
          <a:bodyPr>
            <a:normAutofit lnSpcReduction="10000"/>
          </a:bodyPr>
          <a:lstStyle/>
          <a:p>
            <a:r>
              <a:rPr lang="en-US" dirty="0" smtClean="0"/>
              <a:t>2</a:t>
            </a:r>
            <a:r>
              <a:rPr lang="en-US" baseline="30000" dirty="0" smtClean="0"/>
              <a:t>nd</a:t>
            </a:r>
            <a:r>
              <a:rPr lang="en-US" dirty="0" smtClean="0"/>
              <a:t> term in Taylor series:</a:t>
            </a:r>
          </a:p>
          <a:p>
            <a:endParaRPr lang="en-US" dirty="0"/>
          </a:p>
          <a:p>
            <a:endParaRPr lang="en-US" dirty="0" smtClean="0"/>
          </a:p>
          <a:p>
            <a:endParaRPr lang="en-US" dirty="0"/>
          </a:p>
          <a:p>
            <a:endParaRPr lang="en-US" dirty="0" smtClean="0"/>
          </a:p>
          <a:p>
            <a:endParaRPr lang="en-US" dirty="0"/>
          </a:p>
          <a:p>
            <a:endParaRPr lang="en-US" dirty="0" smtClean="0"/>
          </a:p>
          <a:p>
            <a:r>
              <a:rPr lang="en-US" dirty="0" smtClean="0"/>
              <a:t>Note that identity is O(n</a:t>
            </a:r>
            <a:r>
              <a:rPr lang="en-US" baseline="30000" dirty="0" smtClean="0"/>
              <a:t>2</a:t>
            </a:r>
            <a:r>
              <a:rPr lang="en-US" dirty="0" smtClean="0"/>
              <a:t>)</a:t>
            </a:r>
          </a:p>
          <a:p>
            <a:pPr marL="0" indent="0">
              <a:buNone/>
            </a:pPr>
            <a:r>
              <a:rPr lang="en-US" dirty="0"/>
              <a:t>	</a:t>
            </a:r>
            <a:r>
              <a:rPr lang="en-US" dirty="0" smtClean="0"/>
              <a:t> versus O(2</a:t>
            </a:r>
            <a:r>
              <a:rPr lang="en-US" baseline="30000" dirty="0" smtClean="0"/>
              <a:t>(</a:t>
            </a:r>
            <a:r>
              <a:rPr lang="en-US" baseline="30000" dirty="0" err="1" smtClean="0"/>
              <a:t>n+m</a:t>
            </a:r>
            <a:r>
              <a:rPr lang="en-US" baseline="30000" dirty="0" smtClean="0"/>
              <a:t>)</a:t>
            </a:r>
            <a:r>
              <a:rPr lang="en-US" dirty="0" smtClean="0"/>
              <a:t>) for original expression </a:t>
            </a:r>
            <a:endParaRPr lang="en-US" dirty="0"/>
          </a:p>
          <a:p>
            <a:pPr marL="0" indent="0">
              <a:buNone/>
            </a:pPr>
            <a:endParaRPr lang="en-US" dirty="0"/>
          </a:p>
        </p:txBody>
      </p:sp>
      <p:pic>
        <p:nvPicPr>
          <p:cNvPr id="4" name="Shape 112"/>
          <p:cNvPicPr preferRelativeResize="0"/>
          <p:nvPr/>
        </p:nvPicPr>
        <p:blipFill>
          <a:blip r:embed="rId3">
            <a:alphaModFix/>
          </a:blip>
          <a:stretch>
            <a:fillRect/>
          </a:stretch>
        </p:blipFill>
        <p:spPr>
          <a:xfrm>
            <a:off x="2500312" y="2211215"/>
            <a:ext cx="3821583" cy="3067631"/>
          </a:xfrm>
          <a:prstGeom prst="rect">
            <a:avLst/>
          </a:prstGeom>
          <a:noFill/>
          <a:ln>
            <a:noFill/>
          </a:ln>
        </p:spPr>
      </p:pic>
      <p:sp>
        <p:nvSpPr>
          <p:cNvPr id="5" name="Rectangle 4"/>
          <p:cNvSpPr/>
          <p:nvPr/>
        </p:nvSpPr>
        <p:spPr>
          <a:xfrm>
            <a:off x="4122975" y="2293504"/>
            <a:ext cx="2890821" cy="296638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2266017" y="3052448"/>
            <a:ext cx="2890821" cy="147769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 name="Straight Connector 6"/>
          <p:cNvCxnSpPr/>
          <p:nvPr/>
        </p:nvCxnSpPr>
        <p:spPr>
          <a:xfrm>
            <a:off x="296882" y="1326873"/>
            <a:ext cx="8621486" cy="0"/>
          </a:xfrm>
          <a:prstGeom prst="line">
            <a:avLst/>
          </a:prstGeom>
          <a:ln w="50800" cap="rnd">
            <a:solidFill>
              <a:srgbClr val="CF930B"/>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9468157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normAutofit fontScale="90000"/>
          </a:bodyPr>
          <a:lstStyle/>
          <a:p>
            <a:r>
              <a:rPr lang="en-US" dirty="0" smtClean="0"/>
              <a:t>Example: Taylor Series of RBM Partition Function </a:t>
            </a:r>
            <a:endParaRPr lang="en-US" dirty="0"/>
          </a:p>
        </p:txBody>
      </p:sp>
      <p:sp>
        <p:nvSpPr>
          <p:cNvPr id="3" name="Content Placeholder 2"/>
          <p:cNvSpPr>
            <a:spLocks noGrp="1"/>
          </p:cNvSpPr>
          <p:nvPr>
            <p:ph idx="1"/>
          </p:nvPr>
        </p:nvSpPr>
        <p:spPr>
          <a:xfrm>
            <a:off x="457200" y="1600200"/>
            <a:ext cx="8229600" cy="5043376"/>
          </a:xfrm>
        </p:spPr>
        <p:txBody>
          <a:bodyPr>
            <a:noAutofit/>
          </a:bodyPr>
          <a:lstStyle/>
          <a:p>
            <a:r>
              <a:rPr lang="en-US" dirty="0" smtClean="0"/>
              <a:t>What about higher order terms?</a:t>
            </a:r>
          </a:p>
          <a:p>
            <a:r>
              <a:rPr lang="en-US" dirty="0" smtClean="0"/>
              <a:t>Too complex for manual derivation (we tried)</a:t>
            </a:r>
          </a:p>
          <a:p>
            <a:r>
              <a:rPr lang="en-US" dirty="0" smtClean="0"/>
              <a:t>6</a:t>
            </a:r>
            <a:r>
              <a:rPr lang="en-US" baseline="30000" dirty="0" smtClean="0"/>
              <a:t>th</a:t>
            </a:r>
            <a:r>
              <a:rPr lang="en-US" dirty="0" smtClean="0"/>
              <a:t> order:</a:t>
            </a:r>
            <a:endParaRPr lang="en-US" dirty="0"/>
          </a:p>
          <a:p>
            <a:endParaRPr lang="en-US" dirty="0" smtClean="0"/>
          </a:p>
          <a:p>
            <a:endParaRPr lang="en-US" dirty="0"/>
          </a:p>
          <a:p>
            <a:r>
              <a:rPr lang="en-US" dirty="0" smtClean="0"/>
              <a:t>Our framework</a:t>
            </a:r>
            <a:br>
              <a:rPr lang="en-US" dirty="0" smtClean="0"/>
            </a:br>
            <a:r>
              <a:rPr lang="en-US" dirty="0" smtClean="0"/>
              <a:t>can find it</a:t>
            </a:r>
          </a:p>
          <a:p>
            <a:endParaRPr lang="en-US" sz="1400" dirty="0" smtClean="0"/>
          </a:p>
          <a:p>
            <a:r>
              <a:rPr lang="en-US" dirty="0" smtClean="0"/>
              <a:t>O(n</a:t>
            </a:r>
            <a:r>
              <a:rPr lang="en-US" baseline="30000" dirty="0" smtClean="0"/>
              <a:t>3</a:t>
            </a:r>
            <a:r>
              <a:rPr lang="en-US" dirty="0" smtClean="0"/>
              <a:t>)</a:t>
            </a:r>
          </a:p>
          <a:p>
            <a:pPr marL="0" indent="0">
              <a:buNone/>
            </a:pPr>
            <a:endParaRPr lang="en-US" dirty="0"/>
          </a:p>
        </p:txBody>
      </p:sp>
      <p:pic>
        <p:nvPicPr>
          <p:cNvPr id="7" name="Shape 130"/>
          <p:cNvPicPr preferRelativeResize="0"/>
          <p:nvPr/>
        </p:nvPicPr>
        <p:blipFill rotWithShape="1">
          <a:blip r:embed="rId3">
            <a:alphaModFix/>
          </a:blip>
          <a:srcRect t="58070" r="77399"/>
          <a:stretch/>
        </p:blipFill>
        <p:spPr>
          <a:xfrm>
            <a:off x="2727776" y="2836998"/>
            <a:ext cx="1351474" cy="1477192"/>
          </a:xfrm>
          <a:prstGeom prst="rect">
            <a:avLst/>
          </a:prstGeom>
          <a:noFill/>
          <a:ln>
            <a:noFill/>
          </a:ln>
        </p:spPr>
      </p:pic>
      <p:pic>
        <p:nvPicPr>
          <p:cNvPr id="8" name="Shape 130"/>
          <p:cNvPicPr preferRelativeResize="0"/>
          <p:nvPr/>
        </p:nvPicPr>
        <p:blipFill rotWithShape="1">
          <a:blip r:embed="rId3">
            <a:alphaModFix/>
          </a:blip>
          <a:srcRect l="22430" r="54745"/>
          <a:stretch/>
        </p:blipFill>
        <p:spPr>
          <a:xfrm>
            <a:off x="4079250" y="2921029"/>
            <a:ext cx="1364847" cy="3523024"/>
          </a:xfrm>
          <a:prstGeom prst="rect">
            <a:avLst/>
          </a:prstGeom>
          <a:noFill/>
          <a:ln>
            <a:noFill/>
          </a:ln>
        </p:spPr>
      </p:pic>
      <p:pic>
        <p:nvPicPr>
          <p:cNvPr id="9" name="Shape 130"/>
          <p:cNvPicPr preferRelativeResize="0"/>
          <p:nvPr/>
        </p:nvPicPr>
        <p:blipFill rotWithShape="1">
          <a:blip r:embed="rId3">
            <a:alphaModFix/>
          </a:blip>
          <a:srcRect l="54290"/>
          <a:stretch/>
        </p:blipFill>
        <p:spPr>
          <a:xfrm>
            <a:off x="5444097" y="2921029"/>
            <a:ext cx="2733362" cy="3523024"/>
          </a:xfrm>
          <a:prstGeom prst="rect">
            <a:avLst/>
          </a:prstGeom>
          <a:noFill/>
          <a:ln>
            <a:noFill/>
          </a:ln>
        </p:spPr>
      </p:pic>
      <p:sp>
        <p:nvSpPr>
          <p:cNvPr id="10" name="Rectangle 9"/>
          <p:cNvSpPr/>
          <p:nvPr/>
        </p:nvSpPr>
        <p:spPr>
          <a:xfrm>
            <a:off x="457200" y="2293503"/>
            <a:ext cx="7968833" cy="46438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201292" y="2757890"/>
            <a:ext cx="9422155" cy="181016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 name="Straight Connector 11"/>
          <p:cNvCxnSpPr/>
          <p:nvPr/>
        </p:nvCxnSpPr>
        <p:spPr>
          <a:xfrm>
            <a:off x="296882" y="1288965"/>
            <a:ext cx="8621486" cy="0"/>
          </a:xfrm>
          <a:prstGeom prst="line">
            <a:avLst/>
          </a:prstGeom>
          <a:ln w="50800" cap="rnd">
            <a:solidFill>
              <a:srgbClr val="CF930B"/>
            </a:solidFill>
            <a:prstDash val="sysDot"/>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205442" y="4543221"/>
            <a:ext cx="11026956" cy="196179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6116907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Representing Symbolic Expressions</a:t>
            </a:r>
            <a:endParaRPr lang="en-US" dirty="0"/>
          </a:p>
        </p:txBody>
      </p:sp>
      <p:sp>
        <p:nvSpPr>
          <p:cNvPr id="3" name="Content Placeholder 2"/>
          <p:cNvSpPr>
            <a:spLocks noGrp="1"/>
          </p:cNvSpPr>
          <p:nvPr>
            <p:ph idx="1"/>
          </p:nvPr>
        </p:nvSpPr>
        <p:spPr/>
        <p:txBody>
          <a:bodyPr>
            <a:normAutofit lnSpcReduction="10000"/>
          </a:bodyPr>
          <a:lstStyle/>
          <a:p>
            <a:r>
              <a:rPr lang="en-US" dirty="0" smtClean="0"/>
              <a:t>Pure symbolic too slow</a:t>
            </a:r>
            <a:endParaRPr lang="en-US" dirty="0"/>
          </a:p>
          <a:p>
            <a:r>
              <a:rPr lang="en-US" dirty="0" smtClean="0"/>
              <a:t>Use numerical representation</a:t>
            </a:r>
          </a:p>
          <a:p>
            <a:pPr lvl="1"/>
            <a:r>
              <a:rPr lang="en-US" dirty="0" smtClean="0"/>
              <a:t>Pick P random numbers (P large) for each element of each variable</a:t>
            </a:r>
            <a:endParaRPr lang="en-US" dirty="0"/>
          </a:p>
          <a:p>
            <a:pPr lvl="1"/>
            <a:r>
              <a:rPr lang="en-US" dirty="0" smtClean="0"/>
              <a:t>So for an r x c matrix, we have P copies, each filled with random numbers</a:t>
            </a:r>
          </a:p>
          <a:p>
            <a:pPr lvl="1"/>
            <a:endParaRPr lang="en-US" dirty="0"/>
          </a:p>
          <a:p>
            <a:r>
              <a:rPr lang="en-US" dirty="0" smtClean="0"/>
              <a:t>Important detail: we use fixed </a:t>
            </a:r>
            <a:r>
              <a:rPr lang="en-US" dirty="0"/>
              <a:t>r</a:t>
            </a:r>
            <a:r>
              <a:rPr lang="en-US" dirty="0" smtClean="0"/>
              <a:t> and c</a:t>
            </a:r>
          </a:p>
          <a:p>
            <a:pPr lvl="1"/>
            <a:r>
              <a:rPr lang="en-US" dirty="0" smtClean="0"/>
              <a:t>No definitive guarantee for other dimensions </a:t>
            </a:r>
          </a:p>
          <a:p>
            <a:pPr lvl="1"/>
            <a:endParaRPr lang="en-US" dirty="0"/>
          </a:p>
          <a:p>
            <a:pPr lvl="1"/>
            <a:endParaRPr lang="en-US" dirty="0" smtClean="0"/>
          </a:p>
          <a:p>
            <a:pPr lvl="1"/>
            <a:endParaRPr lang="en-US" dirty="0"/>
          </a:p>
        </p:txBody>
      </p:sp>
      <p:cxnSp>
        <p:nvCxnSpPr>
          <p:cNvPr id="4" name="Straight Connector 3"/>
          <p:cNvCxnSpPr/>
          <p:nvPr/>
        </p:nvCxnSpPr>
        <p:spPr>
          <a:xfrm>
            <a:off x="296882" y="1146810"/>
            <a:ext cx="8621486" cy="0"/>
          </a:xfrm>
          <a:prstGeom prst="line">
            <a:avLst/>
          </a:prstGeom>
          <a:ln w="50800" cap="rnd">
            <a:solidFill>
              <a:srgbClr val="CF930B"/>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491885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Representing Symbolic Expressions</a:t>
            </a:r>
            <a:endParaRPr lang="en-US" dirty="0"/>
          </a:p>
        </p:txBody>
      </p:sp>
      <p:sp>
        <p:nvSpPr>
          <p:cNvPr id="3" name="Content Placeholder 2"/>
          <p:cNvSpPr>
            <a:spLocks noGrp="1"/>
          </p:cNvSpPr>
          <p:nvPr>
            <p:ph idx="1"/>
          </p:nvPr>
        </p:nvSpPr>
        <p:spPr>
          <a:xfrm>
            <a:off x="457200" y="1600200"/>
            <a:ext cx="8686800" cy="4939126"/>
          </a:xfrm>
        </p:spPr>
        <p:txBody>
          <a:bodyPr>
            <a:normAutofit fontScale="92500" lnSpcReduction="10000"/>
          </a:bodyPr>
          <a:lstStyle/>
          <a:p>
            <a:r>
              <a:rPr lang="en-US" dirty="0" smtClean="0"/>
              <a:t>Target expression:     </a:t>
            </a:r>
            <a:r>
              <a:rPr lang="en-US" dirty="0" smtClean="0">
                <a:latin typeface="Courier"/>
                <a:cs typeface="Courier"/>
              </a:rPr>
              <a:t>sum(sum(A*A’,1),2)</a:t>
            </a:r>
          </a:p>
          <a:p>
            <a:r>
              <a:rPr lang="en-US" dirty="0" smtClean="0"/>
              <a:t>Use P copies of  </a:t>
            </a:r>
            <a:r>
              <a:rPr lang="en-US" dirty="0" smtClean="0">
                <a:latin typeface="Courier"/>
                <a:cs typeface="Courier"/>
              </a:rPr>
              <a:t>A</a:t>
            </a:r>
          </a:p>
          <a:p>
            <a:endParaRPr lang="en-US" dirty="0" smtClean="0"/>
          </a:p>
          <a:p>
            <a:r>
              <a:rPr lang="en-US" dirty="0" smtClean="0"/>
              <a:t>Representation of target is </a:t>
            </a:r>
            <a:r>
              <a:rPr lang="en-US" i="1" dirty="0" smtClean="0"/>
              <a:t>descriptor vector </a:t>
            </a:r>
            <a:r>
              <a:rPr lang="en-US" dirty="0" smtClean="0"/>
              <a:t>(length P)</a:t>
            </a:r>
          </a:p>
          <a:p>
            <a:pPr lvl="1"/>
            <a:r>
              <a:rPr lang="en-US" dirty="0" smtClean="0"/>
              <a:t>Each element is evaluation one copy</a:t>
            </a:r>
          </a:p>
          <a:p>
            <a:pPr lvl="1"/>
            <a:r>
              <a:rPr lang="en-US" dirty="0" smtClean="0"/>
              <a:t>Vector is of length P</a:t>
            </a:r>
          </a:p>
          <a:p>
            <a:pPr lvl="1"/>
            <a:r>
              <a:rPr lang="en-US" dirty="0" smtClean="0"/>
              <a:t>If descriptors match </a:t>
            </a:r>
            <a:r>
              <a:rPr lang="en-US" dirty="0" smtClean="0">
                <a:sym typeface="Wingdings"/>
              </a:rPr>
              <a:t> equivalent expressions</a:t>
            </a:r>
            <a:endParaRPr lang="en-US" dirty="0" smtClean="0"/>
          </a:p>
          <a:p>
            <a:endParaRPr lang="en-US" dirty="0"/>
          </a:p>
          <a:p>
            <a:r>
              <a:rPr lang="en-US" dirty="0" smtClean="0"/>
              <a:t>Using      is unstable, so use      </a:t>
            </a:r>
          </a:p>
          <a:p>
            <a:pPr lvl="1"/>
            <a:r>
              <a:rPr lang="en-US" dirty="0" smtClean="0"/>
              <a:t>Integers modulo q, where q is large prime  </a:t>
            </a:r>
            <a:endParaRPr lang="en-US" dirty="0"/>
          </a:p>
          <a:p>
            <a:pPr lvl="1"/>
            <a:endParaRPr lang="en-US" dirty="0" smtClean="0"/>
          </a:p>
          <a:p>
            <a:pPr lvl="1"/>
            <a:endParaRPr lang="en-US" dirty="0"/>
          </a:p>
        </p:txBody>
      </p:sp>
      <p:pic>
        <p:nvPicPr>
          <p:cNvPr id="4" name="Picture 3"/>
          <p:cNvPicPr>
            <a:picLocks noChangeAspect="1"/>
          </p:cNvPicPr>
          <p:nvPr/>
        </p:nvPicPr>
        <p:blipFill>
          <a:blip r:embed="rId2"/>
          <a:stretch>
            <a:fillRect/>
          </a:stretch>
        </p:blipFill>
        <p:spPr>
          <a:xfrm>
            <a:off x="1900709" y="5507325"/>
            <a:ext cx="330200" cy="317500"/>
          </a:xfrm>
          <a:prstGeom prst="rect">
            <a:avLst/>
          </a:prstGeom>
        </p:spPr>
      </p:pic>
      <p:pic>
        <p:nvPicPr>
          <p:cNvPr id="5" name="Picture 4"/>
          <p:cNvPicPr>
            <a:picLocks noChangeAspect="1"/>
          </p:cNvPicPr>
          <p:nvPr/>
        </p:nvPicPr>
        <p:blipFill>
          <a:blip r:embed="rId3"/>
          <a:stretch>
            <a:fillRect/>
          </a:stretch>
        </p:blipFill>
        <p:spPr>
          <a:xfrm>
            <a:off x="5193209" y="5497858"/>
            <a:ext cx="469900" cy="444500"/>
          </a:xfrm>
          <a:prstGeom prst="rect">
            <a:avLst/>
          </a:prstGeom>
        </p:spPr>
      </p:pic>
      <p:cxnSp>
        <p:nvCxnSpPr>
          <p:cNvPr id="6" name="Straight Connector 5"/>
          <p:cNvCxnSpPr/>
          <p:nvPr/>
        </p:nvCxnSpPr>
        <p:spPr>
          <a:xfrm>
            <a:off x="296882" y="1146810"/>
            <a:ext cx="8621486" cy="0"/>
          </a:xfrm>
          <a:prstGeom prst="line">
            <a:avLst/>
          </a:prstGeom>
          <a:ln w="50800" cap="rnd">
            <a:solidFill>
              <a:srgbClr val="CF930B"/>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6552138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8" end="8"/>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9" end="9"/>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Overview</a:t>
            </a:r>
            <a:endParaRPr lang="en-US" dirty="0"/>
          </a:p>
        </p:txBody>
      </p:sp>
      <p:sp>
        <p:nvSpPr>
          <p:cNvPr id="3" name="Content Placeholder 2"/>
          <p:cNvSpPr>
            <a:spLocks noGrp="1"/>
          </p:cNvSpPr>
          <p:nvPr>
            <p:ph idx="1"/>
          </p:nvPr>
        </p:nvSpPr>
        <p:spPr/>
        <p:txBody>
          <a:bodyPr/>
          <a:lstStyle/>
          <a:p>
            <a:r>
              <a:rPr lang="en-US" dirty="0" smtClean="0"/>
              <a:t>Representation of math expressions</a:t>
            </a:r>
          </a:p>
          <a:p>
            <a:endParaRPr lang="en-US" dirty="0"/>
          </a:p>
          <a:p>
            <a:r>
              <a:rPr lang="en-US" dirty="0" smtClean="0">
                <a:solidFill>
                  <a:srgbClr val="FF0000"/>
                </a:solidFill>
              </a:rPr>
              <a:t>Searching over expressions</a:t>
            </a:r>
          </a:p>
          <a:p>
            <a:pPr marL="457200" lvl="1" indent="0">
              <a:buNone/>
            </a:pPr>
            <a:endParaRPr lang="en-US" dirty="0"/>
          </a:p>
          <a:p>
            <a:r>
              <a:rPr lang="en-US" dirty="0" smtClean="0"/>
              <a:t>Distributed representation of expressions using a recursive neural network</a:t>
            </a:r>
            <a:endParaRPr lang="en-US" dirty="0"/>
          </a:p>
        </p:txBody>
      </p:sp>
      <p:cxnSp>
        <p:nvCxnSpPr>
          <p:cNvPr id="4" name="Straight Connector 3"/>
          <p:cNvCxnSpPr/>
          <p:nvPr/>
        </p:nvCxnSpPr>
        <p:spPr>
          <a:xfrm>
            <a:off x="296882" y="1146810"/>
            <a:ext cx="8621486" cy="0"/>
          </a:xfrm>
          <a:prstGeom prst="line">
            <a:avLst/>
          </a:prstGeom>
          <a:ln w="50800" cap="rnd">
            <a:solidFill>
              <a:srgbClr val="CF930B"/>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6612762"/>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Combinatorial Explosion</a:t>
            </a:r>
            <a:endParaRPr lang="en-US" dirty="0"/>
          </a:p>
        </p:txBody>
      </p:sp>
      <p:sp>
        <p:nvSpPr>
          <p:cNvPr id="3" name="Content Placeholder 2"/>
          <p:cNvSpPr>
            <a:spLocks noGrp="1"/>
          </p:cNvSpPr>
          <p:nvPr>
            <p:ph idx="1"/>
          </p:nvPr>
        </p:nvSpPr>
        <p:spPr/>
        <p:txBody>
          <a:bodyPr/>
          <a:lstStyle/>
          <a:p>
            <a:r>
              <a:rPr lang="en-US" dirty="0" smtClean="0"/>
              <a:t>Polynomials of degree 1:</a:t>
            </a:r>
          </a:p>
          <a:p>
            <a:endParaRPr lang="en-US" dirty="0"/>
          </a:p>
          <a:p>
            <a:endParaRPr lang="en-US" dirty="0" smtClean="0"/>
          </a:p>
          <a:p>
            <a:r>
              <a:rPr lang="en-US" dirty="0" smtClean="0"/>
              <a:t>Polynomials of degree 2:</a:t>
            </a:r>
          </a:p>
          <a:p>
            <a:endParaRPr lang="en-US" dirty="0"/>
          </a:p>
          <a:p>
            <a:endParaRPr lang="en-US" dirty="0" smtClean="0"/>
          </a:p>
          <a:p>
            <a:r>
              <a:rPr lang="en-US" dirty="0" smtClean="0"/>
              <a:t>Space grows exponentially fast:</a:t>
            </a:r>
            <a:endParaRPr lang="en-US" dirty="0"/>
          </a:p>
          <a:p>
            <a:endParaRPr lang="en-US" dirty="0"/>
          </a:p>
        </p:txBody>
      </p:sp>
      <p:pic>
        <p:nvPicPr>
          <p:cNvPr id="4" name="Shape 148"/>
          <p:cNvPicPr preferRelativeResize="0"/>
          <p:nvPr/>
        </p:nvPicPr>
        <p:blipFill>
          <a:blip r:embed="rId2">
            <a:alphaModFix/>
          </a:blip>
          <a:stretch>
            <a:fillRect/>
          </a:stretch>
        </p:blipFill>
        <p:spPr>
          <a:xfrm>
            <a:off x="1336310" y="2460634"/>
            <a:ext cx="6471376" cy="906717"/>
          </a:xfrm>
          <a:prstGeom prst="rect">
            <a:avLst/>
          </a:prstGeom>
          <a:noFill/>
          <a:ln>
            <a:noFill/>
          </a:ln>
        </p:spPr>
      </p:pic>
      <p:pic>
        <p:nvPicPr>
          <p:cNvPr id="5" name="Shape 149"/>
          <p:cNvPicPr preferRelativeResize="0"/>
          <p:nvPr/>
        </p:nvPicPr>
        <p:blipFill>
          <a:blip r:embed="rId3">
            <a:alphaModFix/>
          </a:blip>
          <a:stretch>
            <a:fillRect/>
          </a:stretch>
        </p:blipFill>
        <p:spPr>
          <a:xfrm>
            <a:off x="-12" y="4140081"/>
            <a:ext cx="9143999" cy="750210"/>
          </a:xfrm>
          <a:prstGeom prst="rect">
            <a:avLst/>
          </a:prstGeom>
          <a:noFill/>
          <a:ln>
            <a:noFill/>
          </a:ln>
        </p:spPr>
      </p:pic>
      <p:cxnSp>
        <p:nvCxnSpPr>
          <p:cNvPr id="6" name="Straight Connector 5"/>
          <p:cNvCxnSpPr/>
          <p:nvPr/>
        </p:nvCxnSpPr>
        <p:spPr>
          <a:xfrm>
            <a:off x="296882" y="1146810"/>
            <a:ext cx="8621486" cy="0"/>
          </a:xfrm>
          <a:prstGeom prst="line">
            <a:avLst/>
          </a:prstGeom>
          <a:ln w="50800" cap="rnd">
            <a:solidFill>
              <a:srgbClr val="CF930B"/>
            </a:solidFill>
            <a:prstDash val="sysDot"/>
          </a:ln>
        </p:spPr>
        <p:style>
          <a:lnRef idx="1">
            <a:schemeClr val="accent1"/>
          </a:lnRef>
          <a:fillRef idx="0">
            <a:schemeClr val="accent1"/>
          </a:fillRef>
          <a:effectRef idx="0">
            <a:schemeClr val="accent1"/>
          </a:effectRef>
          <a:fontRef idx="minor">
            <a:schemeClr val="tx1"/>
          </a:fontRef>
        </p:style>
      </p:cxnSp>
      <p:pic>
        <p:nvPicPr>
          <p:cNvPr id="7" name="Picture 6"/>
          <p:cNvPicPr>
            <a:picLocks noChangeAspect="1"/>
          </p:cNvPicPr>
          <p:nvPr/>
        </p:nvPicPr>
        <p:blipFill>
          <a:blip r:embed="rId4"/>
          <a:stretch>
            <a:fillRect/>
          </a:stretch>
        </p:blipFill>
        <p:spPr>
          <a:xfrm>
            <a:off x="891540" y="5763260"/>
            <a:ext cx="7405370" cy="871220"/>
          </a:xfrm>
          <a:prstGeom prst="rect">
            <a:avLst/>
          </a:prstGeom>
        </p:spPr>
      </p:pic>
    </p:spTree>
    <p:extLst>
      <p:ext uri="{BB962C8B-B14F-4D97-AF65-F5344CB8AC3E}">
        <p14:creationId xmlns:p14="http://schemas.microsoft.com/office/powerpoint/2010/main" val="1843304744"/>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Prior Over Computation Trees</a:t>
            </a:r>
            <a:endParaRPr lang="en-US" dirty="0"/>
          </a:p>
        </p:txBody>
      </p:sp>
      <p:sp>
        <p:nvSpPr>
          <p:cNvPr id="3" name="Content Placeholder 2"/>
          <p:cNvSpPr>
            <a:spLocks noGrp="1"/>
          </p:cNvSpPr>
          <p:nvPr>
            <p:ph idx="1"/>
          </p:nvPr>
        </p:nvSpPr>
        <p:spPr>
          <a:xfrm>
            <a:off x="457199" y="1600200"/>
            <a:ext cx="8423783" cy="4721149"/>
          </a:xfrm>
        </p:spPr>
        <p:txBody>
          <a:bodyPr>
            <a:normAutofit/>
          </a:bodyPr>
          <a:lstStyle/>
          <a:p>
            <a:r>
              <a:rPr lang="en-US" dirty="0" smtClean="0"/>
              <a:t>Recall goal: find equivalent expressions to target</a:t>
            </a:r>
          </a:p>
          <a:p>
            <a:pPr lvl="1"/>
            <a:r>
              <a:rPr lang="en-US" dirty="0" smtClean="0"/>
              <a:t>i.e. descriptors match</a:t>
            </a:r>
          </a:p>
          <a:p>
            <a:pPr lvl="1"/>
            <a:r>
              <a:rPr lang="en-US" dirty="0" smtClean="0"/>
              <a:t>Restrict grammar to use operators with lower</a:t>
            </a:r>
            <a:br>
              <a:rPr lang="en-US" dirty="0" smtClean="0"/>
            </a:br>
            <a:r>
              <a:rPr lang="en-US" dirty="0" smtClean="0"/>
              <a:t>complexity than target</a:t>
            </a:r>
          </a:p>
          <a:p>
            <a:pPr lvl="1"/>
            <a:r>
              <a:rPr lang="en-US" dirty="0" smtClean="0">
                <a:sym typeface="Wingdings"/>
              </a:rPr>
              <a:t>If any match found then sure to be efficient </a:t>
            </a:r>
            <a:r>
              <a:rPr lang="en-US" dirty="0" err="1" smtClean="0">
                <a:sym typeface="Wingdings"/>
              </a:rPr>
              <a:t>w.r.t</a:t>
            </a:r>
            <a:r>
              <a:rPr lang="en-US" dirty="0" smtClean="0">
                <a:sym typeface="Wingdings"/>
              </a:rPr>
              <a:t>. target</a:t>
            </a:r>
          </a:p>
          <a:p>
            <a:pPr lvl="1"/>
            <a:endParaRPr lang="en-US" dirty="0">
              <a:sym typeface="Wingdings"/>
            </a:endParaRPr>
          </a:p>
          <a:p>
            <a:r>
              <a:rPr lang="en-US" dirty="0" smtClean="0">
                <a:sym typeface="Wingdings"/>
              </a:rPr>
              <a:t> </a:t>
            </a:r>
            <a:r>
              <a:rPr lang="en-US" b="1" dirty="0" smtClean="0">
                <a:sym typeface="Wingdings"/>
              </a:rPr>
              <a:t>Want to learn a good </a:t>
            </a:r>
            <a:r>
              <a:rPr lang="en-US" b="1" dirty="0" smtClean="0">
                <a:solidFill>
                  <a:srgbClr val="FF0000"/>
                </a:solidFill>
                <a:sym typeface="Wingdings"/>
              </a:rPr>
              <a:t>prior </a:t>
            </a:r>
            <a:r>
              <a:rPr lang="en-US" b="1" dirty="0" smtClean="0">
                <a:sym typeface="Wingdings"/>
              </a:rPr>
              <a:t>over expressions</a:t>
            </a:r>
            <a:endParaRPr lang="en-US" b="1" dirty="0" smtClean="0"/>
          </a:p>
          <a:p>
            <a:endParaRPr lang="en-US" dirty="0"/>
          </a:p>
          <a:p>
            <a:endParaRPr lang="en-US" dirty="0"/>
          </a:p>
        </p:txBody>
      </p:sp>
      <p:cxnSp>
        <p:nvCxnSpPr>
          <p:cNvPr id="4" name="Straight Connector 3"/>
          <p:cNvCxnSpPr/>
          <p:nvPr/>
        </p:nvCxnSpPr>
        <p:spPr>
          <a:xfrm>
            <a:off x="296882" y="1146810"/>
            <a:ext cx="8621486" cy="0"/>
          </a:xfrm>
          <a:prstGeom prst="line">
            <a:avLst/>
          </a:prstGeom>
          <a:ln w="50800" cap="rnd">
            <a:solidFill>
              <a:srgbClr val="CF930B"/>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98155372"/>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Searching over Computation Trees</a:t>
            </a:r>
            <a:endParaRPr lang="en-US" dirty="0"/>
          </a:p>
        </p:txBody>
      </p:sp>
      <p:sp>
        <p:nvSpPr>
          <p:cNvPr id="3" name="Content Placeholder 2"/>
          <p:cNvSpPr>
            <a:spLocks noGrp="1"/>
          </p:cNvSpPr>
          <p:nvPr>
            <p:ph idx="1"/>
          </p:nvPr>
        </p:nvSpPr>
        <p:spPr>
          <a:xfrm>
            <a:off x="457200" y="1344321"/>
            <a:ext cx="8584910" cy="5479318"/>
          </a:xfrm>
        </p:spPr>
        <p:txBody>
          <a:bodyPr>
            <a:normAutofit/>
          </a:bodyPr>
          <a:lstStyle/>
          <a:p>
            <a:pPr>
              <a:spcBef>
                <a:spcPts val="0"/>
              </a:spcBef>
            </a:pPr>
            <a:r>
              <a:rPr lang="en" dirty="0" smtClean="0">
                <a:solidFill>
                  <a:schemeClr val="accent6"/>
                </a:solidFill>
              </a:rPr>
              <a:t>Scheduler</a:t>
            </a:r>
            <a:r>
              <a:rPr lang="en" dirty="0" smtClean="0"/>
              <a:t> picks potential new operators to append to current expression</a:t>
            </a:r>
            <a:r>
              <a:rPr lang="en-US" dirty="0" smtClean="0"/>
              <a:t>(</a:t>
            </a:r>
            <a:r>
              <a:rPr lang="en" dirty="0" smtClean="0"/>
              <a:t>s</a:t>
            </a:r>
            <a:r>
              <a:rPr lang="en-US" dirty="0" smtClean="0"/>
              <a:t>) </a:t>
            </a:r>
            <a:endParaRPr lang="en" dirty="0" smtClean="0"/>
          </a:p>
          <a:p>
            <a:pPr lvl="1">
              <a:spcBef>
                <a:spcPts val="0"/>
              </a:spcBef>
            </a:pPr>
            <a:endParaRPr lang="en" dirty="0" smtClean="0"/>
          </a:p>
          <a:p>
            <a:pPr>
              <a:spcBef>
                <a:spcPts val="0"/>
              </a:spcBef>
            </a:pPr>
            <a:r>
              <a:rPr lang="en" dirty="0" smtClean="0"/>
              <a:t>Example:</a:t>
            </a:r>
          </a:p>
          <a:p>
            <a:pPr>
              <a:spcBef>
                <a:spcPts val="0"/>
              </a:spcBef>
            </a:pPr>
            <a:endParaRPr lang="en" dirty="0"/>
          </a:p>
          <a:p>
            <a:pPr lvl="1">
              <a:spcBef>
                <a:spcPts val="0"/>
              </a:spcBef>
            </a:pPr>
            <a:r>
              <a:rPr lang="en" dirty="0" smtClean="0"/>
              <a:t>Current expression: </a:t>
            </a:r>
          </a:p>
          <a:p>
            <a:pPr lvl="1">
              <a:spcBef>
                <a:spcPts val="0"/>
              </a:spcBef>
            </a:pPr>
            <a:endParaRPr lang="en" dirty="0"/>
          </a:p>
          <a:p>
            <a:pPr lvl="1">
              <a:spcBef>
                <a:spcPts val="0"/>
              </a:spcBef>
            </a:pPr>
            <a:endParaRPr lang="en" dirty="0" smtClean="0"/>
          </a:p>
          <a:p>
            <a:pPr lvl="1">
              <a:spcBef>
                <a:spcPts val="0"/>
              </a:spcBef>
            </a:pPr>
            <a:r>
              <a:rPr lang="en" dirty="0" smtClean="0"/>
              <a:t>Valid operators to append:</a:t>
            </a:r>
          </a:p>
          <a:p>
            <a:endParaRPr lang="en-US" dirty="0"/>
          </a:p>
        </p:txBody>
      </p:sp>
      <p:pic>
        <p:nvPicPr>
          <p:cNvPr id="22" name="Picture 21" descr="example1_opt.png"/>
          <p:cNvPicPr>
            <a:picLocks noChangeAspect="1"/>
          </p:cNvPicPr>
          <p:nvPr/>
        </p:nvPicPr>
        <p:blipFill rotWithShape="1">
          <a:blip r:embed="rId3">
            <a:extLst>
              <a:ext uri="{28A0092B-C50C-407E-A947-70E740481C1C}">
                <a14:useLocalDpi xmlns:a14="http://schemas.microsoft.com/office/drawing/2010/main" val="0"/>
              </a:ext>
            </a:extLst>
          </a:blip>
          <a:srcRect l="65408" r="1" b="58771"/>
          <a:stretch/>
        </p:blipFill>
        <p:spPr>
          <a:xfrm>
            <a:off x="4503600" y="3720871"/>
            <a:ext cx="2222990" cy="551833"/>
          </a:xfrm>
          <a:prstGeom prst="rect">
            <a:avLst/>
          </a:prstGeom>
        </p:spPr>
      </p:pic>
      <p:grpSp>
        <p:nvGrpSpPr>
          <p:cNvPr id="30" name="Group 29"/>
          <p:cNvGrpSpPr/>
          <p:nvPr/>
        </p:nvGrpSpPr>
        <p:grpSpPr>
          <a:xfrm>
            <a:off x="2608729" y="5569824"/>
            <a:ext cx="4092291" cy="846298"/>
            <a:chOff x="4002010" y="1807342"/>
            <a:chExt cx="4092291" cy="846298"/>
          </a:xfrm>
        </p:grpSpPr>
        <p:grpSp>
          <p:nvGrpSpPr>
            <p:cNvPr id="20" name="Group 19"/>
            <p:cNvGrpSpPr/>
            <p:nvPr/>
          </p:nvGrpSpPr>
          <p:grpSpPr>
            <a:xfrm>
              <a:off x="7298369" y="1807342"/>
              <a:ext cx="795932" cy="663410"/>
              <a:chOff x="227702" y="5740415"/>
              <a:chExt cx="795932" cy="663410"/>
            </a:xfrm>
          </p:grpSpPr>
          <p:grpSp>
            <p:nvGrpSpPr>
              <p:cNvPr id="15" name="Group 14"/>
              <p:cNvGrpSpPr/>
              <p:nvPr/>
            </p:nvGrpSpPr>
            <p:grpSpPr>
              <a:xfrm>
                <a:off x="227702" y="5740415"/>
                <a:ext cx="795932" cy="663410"/>
                <a:chOff x="457200" y="5364143"/>
                <a:chExt cx="1239380" cy="1033024"/>
              </a:xfrm>
            </p:grpSpPr>
            <p:cxnSp>
              <p:nvCxnSpPr>
                <p:cNvPr id="8" name="Straight Connector 7"/>
                <p:cNvCxnSpPr/>
                <p:nvPr/>
              </p:nvCxnSpPr>
              <p:spPr>
                <a:xfrm>
                  <a:off x="457200" y="6397167"/>
                  <a:ext cx="1239380" cy="0"/>
                </a:xfrm>
                <a:prstGeom prst="line">
                  <a:avLst/>
                </a:prstGeom>
                <a:ln>
                  <a:solidFill>
                    <a:srgbClr val="FFFF00"/>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1071026" y="5364143"/>
                  <a:ext cx="625554" cy="1033024"/>
                </a:xfrm>
                <a:prstGeom prst="line">
                  <a:avLst/>
                </a:prstGeom>
                <a:ln>
                  <a:solidFill>
                    <a:srgbClr val="FFFF00"/>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457200" y="5364143"/>
                  <a:ext cx="613826" cy="1033024"/>
                </a:xfrm>
                <a:prstGeom prst="line">
                  <a:avLst/>
                </a:prstGeom>
                <a:ln>
                  <a:solidFill>
                    <a:srgbClr val="FFFF00"/>
                  </a:solidFill>
                </a:ln>
                <a:effectLst/>
              </p:spPr>
              <p:style>
                <a:lnRef idx="2">
                  <a:schemeClr val="accent1"/>
                </a:lnRef>
                <a:fillRef idx="0">
                  <a:schemeClr val="accent1"/>
                </a:fillRef>
                <a:effectRef idx="1">
                  <a:schemeClr val="accent1"/>
                </a:effectRef>
                <a:fontRef idx="minor">
                  <a:schemeClr val="tx1"/>
                </a:fontRef>
              </p:style>
            </p:cxnSp>
          </p:grpSp>
          <p:sp>
            <p:nvSpPr>
              <p:cNvPr id="16" name="TextBox 15"/>
              <p:cNvSpPr txBox="1"/>
              <p:nvPr/>
            </p:nvSpPr>
            <p:spPr>
              <a:xfrm>
                <a:off x="434591" y="5955858"/>
                <a:ext cx="357903" cy="369332"/>
              </a:xfrm>
              <a:prstGeom prst="rect">
                <a:avLst/>
              </a:prstGeom>
              <a:noFill/>
            </p:spPr>
            <p:txBody>
              <a:bodyPr wrap="none" rtlCol="0">
                <a:spAutoFit/>
              </a:bodyPr>
              <a:lstStyle/>
              <a:p>
                <a:r>
                  <a:rPr lang="en-US" dirty="0" smtClean="0"/>
                  <a:t>.*</a:t>
                </a:r>
                <a:endParaRPr lang="en-US" dirty="0"/>
              </a:p>
            </p:txBody>
          </p:sp>
        </p:grpSp>
        <p:grpSp>
          <p:nvGrpSpPr>
            <p:cNvPr id="19" name="Group 18"/>
            <p:cNvGrpSpPr/>
            <p:nvPr/>
          </p:nvGrpSpPr>
          <p:grpSpPr>
            <a:xfrm>
              <a:off x="4682183" y="1980753"/>
              <a:ext cx="1213198" cy="587592"/>
              <a:chOff x="1023634" y="4776551"/>
              <a:chExt cx="1213198" cy="587592"/>
            </a:xfrm>
          </p:grpSpPr>
          <p:pic>
            <p:nvPicPr>
              <p:cNvPr id="4" name="Picture 3" descr="example1_opt.png"/>
              <p:cNvPicPr>
                <a:picLocks noChangeAspect="1"/>
              </p:cNvPicPr>
              <p:nvPr/>
            </p:nvPicPr>
            <p:blipFill rotWithShape="1">
              <a:blip r:embed="rId3">
                <a:extLst>
                  <a:ext uri="{28A0092B-C50C-407E-A947-70E740481C1C}">
                    <a14:useLocalDpi xmlns:a14="http://schemas.microsoft.com/office/drawing/2010/main" val="0"/>
                  </a:ext>
                </a:extLst>
              </a:blip>
              <a:srcRect t="27986" r="81122" b="28113"/>
              <a:stretch/>
            </p:blipFill>
            <p:spPr>
              <a:xfrm>
                <a:off x="1023634" y="4776551"/>
                <a:ext cx="1213198" cy="587592"/>
              </a:xfrm>
              <a:prstGeom prst="rect">
                <a:avLst/>
              </a:prstGeom>
            </p:spPr>
          </p:pic>
          <p:sp>
            <p:nvSpPr>
              <p:cNvPr id="18" name="TextBox 17"/>
              <p:cNvSpPr txBox="1"/>
              <p:nvPr/>
            </p:nvSpPr>
            <p:spPr>
              <a:xfrm>
                <a:off x="1903458" y="4842890"/>
                <a:ext cx="116994" cy="323165"/>
              </a:xfrm>
              <a:prstGeom prst="rect">
                <a:avLst/>
              </a:prstGeom>
              <a:solidFill>
                <a:schemeClr val="bg1"/>
              </a:solidFill>
            </p:spPr>
            <p:txBody>
              <a:bodyPr wrap="none" lIns="0" rIns="0" bIns="0" rtlCol="0">
                <a:spAutoFit/>
              </a:bodyPr>
              <a:lstStyle/>
              <a:p>
                <a:r>
                  <a:rPr lang="en-US" dirty="0" smtClean="0"/>
                  <a:t>2</a:t>
                </a:r>
                <a:endParaRPr lang="en-US" dirty="0"/>
              </a:p>
            </p:txBody>
          </p:sp>
        </p:grpSp>
        <p:pic>
          <p:nvPicPr>
            <p:cNvPr id="23" name="Picture 22" descr="example1_opt.png"/>
            <p:cNvPicPr>
              <a:picLocks noChangeAspect="1"/>
            </p:cNvPicPr>
            <p:nvPr/>
          </p:nvPicPr>
          <p:blipFill rotWithShape="1">
            <a:blip r:embed="rId3">
              <a:extLst>
                <a:ext uri="{28A0092B-C50C-407E-A947-70E740481C1C}">
                  <a14:useLocalDpi xmlns:a14="http://schemas.microsoft.com/office/drawing/2010/main" val="0"/>
                </a:ext>
              </a:extLst>
            </a:blip>
            <a:srcRect l="26247" t="18508" r="57245" b="18473"/>
            <a:stretch/>
          </p:blipFill>
          <p:spPr>
            <a:xfrm>
              <a:off x="6104648" y="1810161"/>
              <a:ext cx="1060800" cy="843479"/>
            </a:xfrm>
            <a:prstGeom prst="rect">
              <a:avLst/>
            </a:prstGeom>
          </p:spPr>
        </p:pic>
        <p:pic>
          <p:nvPicPr>
            <p:cNvPr id="27" name="Picture 26" descr="example1_opt.png"/>
            <p:cNvPicPr>
              <a:picLocks noChangeAspect="1"/>
            </p:cNvPicPr>
            <p:nvPr/>
          </p:nvPicPr>
          <p:blipFill rotWithShape="1">
            <a:blip r:embed="rId3">
              <a:extLst>
                <a:ext uri="{28A0092B-C50C-407E-A947-70E740481C1C}">
                  <a14:useLocalDpi xmlns:a14="http://schemas.microsoft.com/office/drawing/2010/main" val="0"/>
                </a:ext>
              </a:extLst>
            </a:blip>
            <a:srcRect l="49844" t="28809" r="41931" b="27289"/>
            <a:stretch/>
          </p:blipFill>
          <p:spPr>
            <a:xfrm>
              <a:off x="4002010" y="1998930"/>
              <a:ext cx="528523" cy="587593"/>
            </a:xfrm>
            <a:prstGeom prst="rect">
              <a:avLst/>
            </a:prstGeom>
          </p:spPr>
        </p:pic>
      </p:grpSp>
      <p:cxnSp>
        <p:nvCxnSpPr>
          <p:cNvPr id="32" name="Straight Connector 31"/>
          <p:cNvCxnSpPr/>
          <p:nvPr/>
        </p:nvCxnSpPr>
        <p:spPr>
          <a:xfrm>
            <a:off x="296882" y="1099425"/>
            <a:ext cx="8621486" cy="0"/>
          </a:xfrm>
          <a:prstGeom prst="line">
            <a:avLst/>
          </a:prstGeom>
          <a:ln w="50800" cap="rnd">
            <a:solidFill>
              <a:srgbClr val="CF930B"/>
            </a:solidFill>
            <a:prstDash val="sysDot"/>
          </a:ln>
        </p:spPr>
        <p:style>
          <a:lnRef idx="1">
            <a:schemeClr val="accent1"/>
          </a:lnRef>
          <a:fillRef idx="0">
            <a:schemeClr val="accent1"/>
          </a:fillRef>
          <a:effectRef idx="0">
            <a:schemeClr val="accent1"/>
          </a:effectRef>
          <a:fontRef idx="minor">
            <a:schemeClr val="tx1"/>
          </a:fontRef>
        </p:style>
      </p:cxnSp>
      <p:sp>
        <p:nvSpPr>
          <p:cNvPr id="33" name="Rectangle 32"/>
          <p:cNvSpPr/>
          <p:nvPr/>
        </p:nvSpPr>
        <p:spPr>
          <a:xfrm>
            <a:off x="3348417" y="5785285"/>
            <a:ext cx="1141796" cy="487452"/>
          </a:xfrm>
          <a:prstGeom prst="rect">
            <a:avLst/>
          </a:prstGeom>
          <a:noFill/>
          <a:ln w="254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77054766"/>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Searching over Computation Trees</a:t>
            </a:r>
            <a:endParaRPr lang="en-US" dirty="0"/>
          </a:p>
        </p:txBody>
      </p:sp>
      <p:sp>
        <p:nvSpPr>
          <p:cNvPr id="3" name="Content Placeholder 2"/>
          <p:cNvSpPr>
            <a:spLocks noGrp="1"/>
          </p:cNvSpPr>
          <p:nvPr>
            <p:ph idx="1"/>
          </p:nvPr>
        </p:nvSpPr>
        <p:spPr>
          <a:xfrm>
            <a:off x="457200" y="1107396"/>
            <a:ext cx="8584910" cy="5479318"/>
          </a:xfrm>
        </p:spPr>
        <p:txBody>
          <a:bodyPr>
            <a:normAutofit/>
          </a:bodyPr>
          <a:lstStyle/>
          <a:p>
            <a:pPr>
              <a:spcBef>
                <a:spcPts val="0"/>
              </a:spcBef>
            </a:pPr>
            <a:r>
              <a:rPr lang="en" dirty="0" smtClean="0">
                <a:solidFill>
                  <a:schemeClr val="accent5"/>
                </a:solidFill>
              </a:rPr>
              <a:t>Scorer</a:t>
            </a:r>
            <a:r>
              <a:rPr lang="en" dirty="0" smtClean="0"/>
              <a:t> ranks each possibility (i.e. how likely they are to lead to the solution), using </a:t>
            </a:r>
            <a:r>
              <a:rPr lang="en" dirty="0" smtClean="0">
                <a:solidFill>
                  <a:srgbClr val="FF0000"/>
                </a:solidFill>
              </a:rPr>
              <a:t>prior</a:t>
            </a:r>
            <a:endParaRPr lang="en" dirty="0"/>
          </a:p>
          <a:p>
            <a:pPr>
              <a:spcBef>
                <a:spcPts val="0"/>
              </a:spcBef>
            </a:pPr>
            <a:endParaRPr lang="en" dirty="0" smtClean="0"/>
          </a:p>
          <a:p>
            <a:pPr>
              <a:spcBef>
                <a:spcPts val="0"/>
              </a:spcBef>
            </a:pPr>
            <a:endParaRPr lang="en" dirty="0"/>
          </a:p>
          <a:p>
            <a:pPr>
              <a:spcBef>
                <a:spcPts val="0"/>
              </a:spcBef>
            </a:pPr>
            <a:endParaRPr lang="en" dirty="0" smtClean="0"/>
          </a:p>
          <a:p>
            <a:pPr>
              <a:spcBef>
                <a:spcPts val="0"/>
              </a:spcBef>
            </a:pPr>
            <a:endParaRPr lang="en" dirty="0"/>
          </a:p>
          <a:p>
            <a:pPr>
              <a:spcBef>
                <a:spcPts val="0"/>
              </a:spcBef>
            </a:pPr>
            <a:endParaRPr lang="en" dirty="0" smtClean="0"/>
          </a:p>
          <a:p>
            <a:pPr>
              <a:spcBef>
                <a:spcPts val="0"/>
              </a:spcBef>
            </a:pPr>
            <a:endParaRPr lang="en" dirty="0"/>
          </a:p>
          <a:p>
            <a:pPr>
              <a:spcBef>
                <a:spcPts val="0"/>
              </a:spcBef>
            </a:pPr>
            <a:endParaRPr lang="en" dirty="0" smtClean="0"/>
          </a:p>
          <a:p>
            <a:pPr>
              <a:spcBef>
                <a:spcPts val="0"/>
              </a:spcBef>
            </a:pPr>
            <a:endParaRPr lang="en" dirty="0"/>
          </a:p>
          <a:p>
            <a:pPr>
              <a:spcBef>
                <a:spcPts val="0"/>
              </a:spcBef>
            </a:pPr>
            <a:r>
              <a:rPr lang="en" sz="2800" dirty="0" smtClean="0"/>
              <a:t>Sample new operator according to scorer probabilities</a:t>
            </a:r>
          </a:p>
          <a:p>
            <a:pPr lvl="0">
              <a:spcBef>
                <a:spcPts val="0"/>
              </a:spcBef>
              <a:buNone/>
            </a:pPr>
            <a:endParaRPr lang="en" dirty="0" smtClean="0"/>
          </a:p>
          <a:p>
            <a:pPr lvl="0">
              <a:spcBef>
                <a:spcPts val="0"/>
              </a:spcBef>
              <a:buNone/>
            </a:pPr>
            <a:endParaRPr lang="en" dirty="0"/>
          </a:p>
          <a:p>
            <a:pPr lvl="0">
              <a:spcBef>
                <a:spcPts val="0"/>
              </a:spcBef>
              <a:buNone/>
            </a:pPr>
            <a:endParaRPr lang="en" dirty="0" smtClean="0"/>
          </a:p>
          <a:p>
            <a:pPr lvl="0">
              <a:spcBef>
                <a:spcPts val="0"/>
              </a:spcBef>
              <a:buNone/>
            </a:pPr>
            <a:endParaRPr lang="en" dirty="0"/>
          </a:p>
          <a:p>
            <a:pPr lvl="0">
              <a:spcBef>
                <a:spcPts val="0"/>
              </a:spcBef>
              <a:buNone/>
            </a:pPr>
            <a:endParaRPr lang="en" dirty="0" smtClean="0"/>
          </a:p>
          <a:p>
            <a:pPr lvl="0">
              <a:spcBef>
                <a:spcPts val="0"/>
              </a:spcBef>
              <a:buNone/>
            </a:pPr>
            <a:endParaRPr lang="en" dirty="0"/>
          </a:p>
          <a:p>
            <a:pPr lvl="0" algn="ctr">
              <a:spcBef>
                <a:spcPts val="0"/>
              </a:spcBef>
              <a:buNone/>
            </a:pPr>
            <a:endParaRPr lang="en" dirty="0" smtClean="0"/>
          </a:p>
          <a:p>
            <a:endParaRPr lang="en-US" dirty="0"/>
          </a:p>
        </p:txBody>
      </p:sp>
      <p:pic>
        <p:nvPicPr>
          <p:cNvPr id="5" name="Picture 4" descr="example1_opt.png"/>
          <p:cNvPicPr>
            <a:picLocks noChangeAspect="1"/>
          </p:cNvPicPr>
          <p:nvPr/>
        </p:nvPicPr>
        <p:blipFill rotWithShape="1">
          <a:blip r:embed="rId3">
            <a:extLst>
              <a:ext uri="{28A0092B-C50C-407E-A947-70E740481C1C}">
                <a14:useLocalDpi xmlns:a14="http://schemas.microsoft.com/office/drawing/2010/main" val="0"/>
              </a:ext>
            </a:extLst>
          </a:blip>
          <a:srcRect l="49844"/>
          <a:stretch/>
        </p:blipFill>
        <p:spPr>
          <a:xfrm>
            <a:off x="2871865" y="4657831"/>
            <a:ext cx="3223307" cy="1338448"/>
          </a:xfrm>
          <a:prstGeom prst="rect">
            <a:avLst/>
          </a:prstGeom>
        </p:spPr>
      </p:pic>
      <p:grpSp>
        <p:nvGrpSpPr>
          <p:cNvPr id="28" name="Group 27"/>
          <p:cNvGrpSpPr/>
          <p:nvPr/>
        </p:nvGrpSpPr>
        <p:grpSpPr>
          <a:xfrm>
            <a:off x="2364785" y="2435660"/>
            <a:ext cx="3735499" cy="815048"/>
            <a:chOff x="990460" y="3809868"/>
            <a:chExt cx="3735499" cy="815048"/>
          </a:xfrm>
        </p:grpSpPr>
        <p:pic>
          <p:nvPicPr>
            <p:cNvPr id="17" name="Picture 16" descr="example1_opt.png"/>
            <p:cNvPicPr>
              <a:picLocks noChangeAspect="1"/>
            </p:cNvPicPr>
            <p:nvPr/>
          </p:nvPicPr>
          <p:blipFill rotWithShape="1">
            <a:blip r:embed="rId3">
              <a:extLst>
                <a:ext uri="{28A0092B-C50C-407E-A947-70E740481C1C}">
                  <a14:useLocalDpi xmlns:a14="http://schemas.microsoft.com/office/drawing/2010/main" val="0"/>
                </a:ext>
              </a:extLst>
            </a:blip>
            <a:srcRect l="26247" t="19981" r="50008" b="19124"/>
            <a:stretch/>
          </p:blipFill>
          <p:spPr>
            <a:xfrm>
              <a:off x="990460" y="3809868"/>
              <a:ext cx="1525975" cy="815048"/>
            </a:xfrm>
            <a:prstGeom prst="rect">
              <a:avLst/>
            </a:prstGeom>
          </p:spPr>
        </p:pic>
        <p:pic>
          <p:nvPicPr>
            <p:cNvPr id="21" name="Picture 20" descr="example1_opt.png"/>
            <p:cNvPicPr>
              <a:picLocks noChangeAspect="1"/>
            </p:cNvPicPr>
            <p:nvPr/>
          </p:nvPicPr>
          <p:blipFill rotWithShape="1">
            <a:blip r:embed="rId3">
              <a:extLst>
                <a:ext uri="{28A0092B-C50C-407E-A947-70E740481C1C}">
                  <a14:useLocalDpi xmlns:a14="http://schemas.microsoft.com/office/drawing/2010/main" val="0"/>
                </a:ext>
              </a:extLst>
            </a:blip>
            <a:srcRect l="65408" r="1" b="58771"/>
            <a:stretch/>
          </p:blipFill>
          <p:spPr>
            <a:xfrm>
              <a:off x="2502969" y="3920670"/>
              <a:ext cx="2222990" cy="551833"/>
            </a:xfrm>
            <a:prstGeom prst="rect">
              <a:avLst/>
            </a:prstGeom>
          </p:spPr>
        </p:pic>
      </p:grpSp>
      <p:grpSp>
        <p:nvGrpSpPr>
          <p:cNvPr id="29" name="Group 28"/>
          <p:cNvGrpSpPr/>
          <p:nvPr/>
        </p:nvGrpSpPr>
        <p:grpSpPr>
          <a:xfrm>
            <a:off x="2185451" y="3597668"/>
            <a:ext cx="3914082" cy="595465"/>
            <a:chOff x="2223364" y="3436565"/>
            <a:chExt cx="3914082" cy="595465"/>
          </a:xfrm>
        </p:grpSpPr>
        <p:pic>
          <p:nvPicPr>
            <p:cNvPr id="6" name="Picture 5" descr="example1_opt.png"/>
            <p:cNvPicPr>
              <a:picLocks noChangeAspect="1"/>
            </p:cNvPicPr>
            <p:nvPr/>
          </p:nvPicPr>
          <p:blipFill rotWithShape="1">
            <a:blip r:embed="rId3">
              <a:extLst>
                <a:ext uri="{28A0092B-C50C-407E-A947-70E740481C1C}">
                  <a14:useLocalDpi xmlns:a14="http://schemas.microsoft.com/office/drawing/2010/main" val="0"/>
                </a:ext>
              </a:extLst>
            </a:blip>
            <a:srcRect l="65408" r="1" b="58771"/>
            <a:stretch/>
          </p:blipFill>
          <p:spPr>
            <a:xfrm>
              <a:off x="3914456" y="3436565"/>
              <a:ext cx="2222990" cy="551833"/>
            </a:xfrm>
            <a:prstGeom prst="rect">
              <a:avLst/>
            </a:prstGeom>
          </p:spPr>
        </p:pic>
        <p:grpSp>
          <p:nvGrpSpPr>
            <p:cNvPr id="24" name="Group 23"/>
            <p:cNvGrpSpPr/>
            <p:nvPr/>
          </p:nvGrpSpPr>
          <p:grpSpPr>
            <a:xfrm>
              <a:off x="2223364" y="3444438"/>
              <a:ext cx="1715976" cy="587592"/>
              <a:chOff x="1023634" y="4776551"/>
              <a:chExt cx="1715976" cy="587592"/>
            </a:xfrm>
          </p:grpSpPr>
          <p:pic>
            <p:nvPicPr>
              <p:cNvPr id="25" name="Picture 24" descr="example1_opt.png"/>
              <p:cNvPicPr>
                <a:picLocks noChangeAspect="1"/>
              </p:cNvPicPr>
              <p:nvPr/>
            </p:nvPicPr>
            <p:blipFill rotWithShape="1">
              <a:blip r:embed="rId3">
                <a:extLst>
                  <a:ext uri="{28A0092B-C50C-407E-A947-70E740481C1C}">
                    <a14:useLocalDpi xmlns:a14="http://schemas.microsoft.com/office/drawing/2010/main" val="0"/>
                  </a:ext>
                </a:extLst>
              </a:blip>
              <a:srcRect t="27986" r="73299" b="28113"/>
              <a:stretch/>
            </p:blipFill>
            <p:spPr>
              <a:xfrm>
                <a:off x="1023634" y="4776551"/>
                <a:ext cx="1715976" cy="587592"/>
              </a:xfrm>
              <a:prstGeom prst="rect">
                <a:avLst/>
              </a:prstGeom>
            </p:spPr>
          </p:pic>
          <p:sp>
            <p:nvSpPr>
              <p:cNvPr id="26" name="TextBox 25"/>
              <p:cNvSpPr txBox="1"/>
              <p:nvPr/>
            </p:nvSpPr>
            <p:spPr>
              <a:xfrm>
                <a:off x="1903458" y="4842890"/>
                <a:ext cx="116994" cy="323165"/>
              </a:xfrm>
              <a:prstGeom prst="rect">
                <a:avLst/>
              </a:prstGeom>
              <a:solidFill>
                <a:schemeClr val="bg1"/>
              </a:solidFill>
            </p:spPr>
            <p:txBody>
              <a:bodyPr wrap="none" lIns="0" rIns="0" bIns="0" rtlCol="0">
                <a:spAutoFit/>
              </a:bodyPr>
              <a:lstStyle/>
              <a:p>
                <a:r>
                  <a:rPr lang="en-US" dirty="0" smtClean="0"/>
                  <a:t>2</a:t>
                </a:r>
                <a:endParaRPr lang="en-US" dirty="0"/>
              </a:p>
            </p:txBody>
          </p:sp>
        </p:grpSp>
      </p:grpSp>
      <p:sp>
        <p:nvSpPr>
          <p:cNvPr id="7" name="Rectangle 6"/>
          <p:cNvSpPr/>
          <p:nvPr/>
        </p:nvSpPr>
        <p:spPr>
          <a:xfrm>
            <a:off x="6477391" y="2685170"/>
            <a:ext cx="1111602" cy="369332"/>
          </a:xfrm>
          <a:prstGeom prst="rect">
            <a:avLst/>
          </a:prstGeom>
        </p:spPr>
        <p:txBody>
          <a:bodyPr wrap="none">
            <a:spAutoFit/>
          </a:bodyPr>
          <a:lstStyle/>
          <a:p>
            <a:r>
              <a:rPr lang="en-US" dirty="0" smtClean="0"/>
              <a:t>Score: 0.3</a:t>
            </a:r>
            <a:endParaRPr lang="en-US" dirty="0"/>
          </a:p>
        </p:txBody>
      </p:sp>
      <p:sp>
        <p:nvSpPr>
          <p:cNvPr id="31" name="Rectangle 30"/>
          <p:cNvSpPr/>
          <p:nvPr/>
        </p:nvSpPr>
        <p:spPr>
          <a:xfrm>
            <a:off x="6477391" y="3681041"/>
            <a:ext cx="1228597" cy="369332"/>
          </a:xfrm>
          <a:prstGeom prst="rect">
            <a:avLst/>
          </a:prstGeom>
        </p:spPr>
        <p:txBody>
          <a:bodyPr wrap="none">
            <a:spAutoFit/>
          </a:bodyPr>
          <a:lstStyle/>
          <a:p>
            <a:r>
              <a:rPr lang="en-US" dirty="0" smtClean="0"/>
              <a:t>Score: 0.05</a:t>
            </a:r>
            <a:endParaRPr lang="en-US" dirty="0"/>
          </a:p>
        </p:txBody>
      </p:sp>
      <p:sp>
        <p:nvSpPr>
          <p:cNvPr id="32" name="Rectangle 31"/>
          <p:cNvSpPr/>
          <p:nvPr/>
        </p:nvSpPr>
        <p:spPr>
          <a:xfrm>
            <a:off x="6477391" y="5255025"/>
            <a:ext cx="1228597" cy="369332"/>
          </a:xfrm>
          <a:prstGeom prst="rect">
            <a:avLst/>
          </a:prstGeom>
        </p:spPr>
        <p:txBody>
          <a:bodyPr wrap="none">
            <a:spAutoFit/>
          </a:bodyPr>
          <a:lstStyle/>
          <a:p>
            <a:r>
              <a:rPr lang="en-US" dirty="0" smtClean="0"/>
              <a:t>Score: 0.65</a:t>
            </a:r>
            <a:endParaRPr lang="en-US" dirty="0"/>
          </a:p>
        </p:txBody>
      </p:sp>
      <p:cxnSp>
        <p:nvCxnSpPr>
          <p:cNvPr id="33" name="Straight Connector 32"/>
          <p:cNvCxnSpPr/>
          <p:nvPr/>
        </p:nvCxnSpPr>
        <p:spPr>
          <a:xfrm>
            <a:off x="296882" y="1061517"/>
            <a:ext cx="8621486" cy="0"/>
          </a:xfrm>
          <a:prstGeom prst="line">
            <a:avLst/>
          </a:prstGeom>
          <a:ln w="50800" cap="rnd">
            <a:solidFill>
              <a:srgbClr val="CF930B"/>
            </a:solidFill>
            <a:prstDash val="sysDot"/>
          </a:ln>
        </p:spPr>
        <p:style>
          <a:lnRef idx="1">
            <a:schemeClr val="accent1"/>
          </a:lnRef>
          <a:fillRef idx="0">
            <a:schemeClr val="accent1"/>
          </a:fillRef>
          <a:effectRef idx="0">
            <a:schemeClr val="accent1"/>
          </a:effectRef>
          <a:fontRef idx="minor">
            <a:schemeClr val="tx1"/>
          </a:fontRef>
        </p:style>
      </p:cxnSp>
      <p:sp>
        <p:nvSpPr>
          <p:cNvPr id="34" name="Rectangle 33"/>
          <p:cNvSpPr/>
          <p:nvPr/>
        </p:nvSpPr>
        <p:spPr>
          <a:xfrm>
            <a:off x="2232278" y="3655890"/>
            <a:ext cx="1141796" cy="487452"/>
          </a:xfrm>
          <a:prstGeom prst="rect">
            <a:avLst/>
          </a:prstGeom>
          <a:noFill/>
          <a:ln w="254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83995941"/>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Motivation</a:t>
            </a:r>
            <a:endParaRPr lang="en-US" dirty="0"/>
          </a:p>
        </p:txBody>
      </p:sp>
      <p:sp>
        <p:nvSpPr>
          <p:cNvPr id="3" name="Content Placeholder 2"/>
          <p:cNvSpPr>
            <a:spLocks noGrp="1"/>
          </p:cNvSpPr>
          <p:nvPr>
            <p:ph idx="1"/>
          </p:nvPr>
        </p:nvSpPr>
        <p:spPr>
          <a:xfrm>
            <a:off x="457200" y="1600200"/>
            <a:ext cx="8229600" cy="2248877"/>
          </a:xfrm>
        </p:spPr>
        <p:txBody>
          <a:bodyPr>
            <a:noAutofit/>
          </a:bodyPr>
          <a:lstStyle/>
          <a:p>
            <a:r>
              <a:rPr lang="en-US" dirty="0" smtClean="0"/>
              <a:t>Recent progress on perceptual tasks</a:t>
            </a:r>
          </a:p>
          <a:p>
            <a:pPr lvl="1"/>
            <a:r>
              <a:rPr lang="en-US" dirty="0" smtClean="0"/>
              <a:t>Deep Learning for vision, speech, NLP</a:t>
            </a:r>
          </a:p>
          <a:p>
            <a:pPr lvl="1"/>
            <a:endParaRPr lang="en-US" dirty="0"/>
          </a:p>
          <a:p>
            <a:r>
              <a:rPr lang="en-US" dirty="0" smtClean="0"/>
              <a:t>But little work on other classic AI problems</a:t>
            </a:r>
          </a:p>
          <a:p>
            <a:endParaRPr lang="en-US" dirty="0"/>
          </a:p>
          <a:p>
            <a:pPr marL="0" indent="0">
              <a:buNone/>
            </a:pPr>
            <a:endParaRPr lang="en-US" dirty="0" smtClean="0"/>
          </a:p>
          <a:p>
            <a:pPr marL="0" indent="0">
              <a:buNone/>
            </a:pPr>
            <a:r>
              <a:rPr lang="en-US" dirty="0"/>
              <a:t>	</a:t>
            </a:r>
            <a:endParaRPr lang="en-US" dirty="0" smtClean="0"/>
          </a:p>
          <a:p>
            <a:pPr marL="0" indent="0">
              <a:buNone/>
            </a:pPr>
            <a:endParaRPr lang="en-US" dirty="0" smtClean="0"/>
          </a:p>
          <a:p>
            <a:endParaRPr lang="en-US" dirty="0"/>
          </a:p>
          <a:p>
            <a:endParaRPr lang="en-US" dirty="0"/>
          </a:p>
        </p:txBody>
      </p:sp>
      <p:cxnSp>
        <p:nvCxnSpPr>
          <p:cNvPr id="4" name="Straight Connector 3"/>
          <p:cNvCxnSpPr/>
          <p:nvPr/>
        </p:nvCxnSpPr>
        <p:spPr>
          <a:xfrm>
            <a:off x="296882" y="1358456"/>
            <a:ext cx="8621486" cy="0"/>
          </a:xfrm>
          <a:prstGeom prst="line">
            <a:avLst/>
          </a:prstGeom>
          <a:ln w="50800" cap="rnd">
            <a:solidFill>
              <a:srgbClr val="CF930B"/>
            </a:solidFill>
            <a:prstDash val="sysDot"/>
          </a:ln>
        </p:spPr>
        <p:style>
          <a:lnRef idx="1">
            <a:schemeClr val="accent1"/>
          </a:lnRef>
          <a:fillRef idx="0">
            <a:schemeClr val="accent1"/>
          </a:fillRef>
          <a:effectRef idx="0">
            <a:schemeClr val="accent1"/>
          </a:effectRef>
          <a:fontRef idx="minor">
            <a:schemeClr val="tx1"/>
          </a:fontRef>
        </p:style>
      </p:cxnSp>
      <p:pic>
        <p:nvPicPr>
          <p:cNvPr id="5" name="Picture 4"/>
          <p:cNvPicPr>
            <a:picLocks noChangeAspect="1"/>
          </p:cNvPicPr>
          <p:nvPr/>
        </p:nvPicPr>
        <p:blipFill>
          <a:blip r:embed="rId2"/>
          <a:stretch>
            <a:fillRect/>
          </a:stretch>
        </p:blipFill>
        <p:spPr>
          <a:xfrm>
            <a:off x="9287609" y="4099085"/>
            <a:ext cx="1947006" cy="2758915"/>
          </a:xfrm>
          <a:prstGeom prst="rect">
            <a:avLst/>
          </a:prstGeom>
        </p:spPr>
      </p:pic>
      <p:sp>
        <p:nvSpPr>
          <p:cNvPr id="6" name="Rectangle 5"/>
          <p:cNvSpPr/>
          <p:nvPr/>
        </p:nvSpPr>
        <p:spPr>
          <a:xfrm>
            <a:off x="459156" y="4186763"/>
            <a:ext cx="8147536" cy="1594283"/>
          </a:xfrm>
          <a:prstGeom prst="rect">
            <a:avLst/>
          </a:prstGeom>
        </p:spPr>
        <p:txBody>
          <a:bodyPr wrap="square">
            <a:spAutoFit/>
          </a:bodyPr>
          <a:lstStyle/>
          <a:p>
            <a:pPr marL="342900" lvl="0" indent="-342900">
              <a:spcBef>
                <a:spcPct val="20000"/>
              </a:spcBef>
              <a:buFont typeface="Arial"/>
              <a:buChar char="•"/>
            </a:pPr>
            <a:r>
              <a:rPr lang="en-US" sz="3200" dirty="0">
                <a:solidFill>
                  <a:prstClr val="black"/>
                </a:solidFill>
                <a:latin typeface="Adobe Caslon Pro"/>
                <a:cs typeface="Adobe Caslon Pro"/>
              </a:rPr>
              <a:t>This work: an attempt to </a:t>
            </a:r>
            <a:r>
              <a:rPr lang="en-US" sz="3200" dirty="0" smtClean="0">
                <a:solidFill>
                  <a:prstClr val="black"/>
                </a:solidFill>
                <a:latin typeface="Adobe Caslon Pro"/>
                <a:cs typeface="Adobe Caslon Pro"/>
              </a:rPr>
              <a:t>apply ML </a:t>
            </a:r>
            <a:r>
              <a:rPr lang="en-US" sz="3200" dirty="0">
                <a:solidFill>
                  <a:prstClr val="black"/>
                </a:solidFill>
                <a:latin typeface="Adobe Caslon Pro"/>
                <a:cs typeface="Adobe Caslon Pro"/>
              </a:rPr>
              <a:t>techniques to a discrete search problem</a:t>
            </a:r>
          </a:p>
          <a:p>
            <a:pPr marL="742950" lvl="1" indent="-285750">
              <a:spcBef>
                <a:spcPct val="20000"/>
              </a:spcBef>
              <a:buFont typeface="Arial"/>
              <a:buChar char="–"/>
            </a:pPr>
            <a:r>
              <a:rPr lang="en-US" sz="2800" dirty="0" smtClean="0">
                <a:solidFill>
                  <a:prstClr val="black"/>
                </a:solidFill>
                <a:latin typeface="Adobe Caslon Pro"/>
                <a:cs typeface="Adobe Caslon Pro"/>
              </a:rPr>
              <a:t>Encountered </a:t>
            </a:r>
            <a:r>
              <a:rPr lang="en-US" sz="2800" dirty="0">
                <a:solidFill>
                  <a:prstClr val="black"/>
                </a:solidFill>
                <a:latin typeface="Adobe Caslon Pro"/>
                <a:cs typeface="Adobe Caslon Pro"/>
              </a:rPr>
              <a:t>in many AI tasks.</a:t>
            </a:r>
          </a:p>
        </p:txBody>
      </p:sp>
      <p:sp>
        <p:nvSpPr>
          <p:cNvPr id="7" name="Rectangle 6"/>
          <p:cNvSpPr/>
          <p:nvPr/>
        </p:nvSpPr>
        <p:spPr>
          <a:xfrm>
            <a:off x="351693" y="4264599"/>
            <a:ext cx="8331612" cy="299394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9196324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Linear Combinations of Trees</a:t>
            </a:r>
            <a:endParaRPr lang="en-US" dirty="0"/>
          </a:p>
        </p:txBody>
      </p:sp>
      <p:sp>
        <p:nvSpPr>
          <p:cNvPr id="3" name="Content Placeholder 2"/>
          <p:cNvSpPr>
            <a:spLocks noGrp="1"/>
          </p:cNvSpPr>
          <p:nvPr>
            <p:ph idx="1"/>
          </p:nvPr>
        </p:nvSpPr>
        <p:spPr>
          <a:xfrm>
            <a:off x="457200" y="1600200"/>
            <a:ext cx="8686800" cy="5125720"/>
          </a:xfrm>
        </p:spPr>
        <p:txBody>
          <a:bodyPr/>
          <a:lstStyle/>
          <a:p>
            <a:r>
              <a:rPr lang="en-US" dirty="0" smtClean="0"/>
              <a:t>Simple targets can be matched with a tree</a:t>
            </a:r>
          </a:p>
          <a:p>
            <a:r>
              <a:rPr lang="en-US" dirty="0" smtClean="0"/>
              <a:t>But more complex ones require linear combination     of different trees</a:t>
            </a:r>
          </a:p>
          <a:p>
            <a:pPr marL="457200" lvl="1" indent="0">
              <a:buNone/>
            </a:pPr>
            <a:endParaRPr lang="en-US" dirty="0"/>
          </a:p>
        </p:txBody>
      </p:sp>
      <p:pic>
        <p:nvPicPr>
          <p:cNvPr id="7" name="Picture 6"/>
          <p:cNvPicPr>
            <a:picLocks noChangeAspect="1"/>
          </p:cNvPicPr>
          <p:nvPr/>
        </p:nvPicPr>
        <p:blipFill rotWithShape="1">
          <a:blip r:embed="rId2"/>
          <a:srcRect l="11542" r="75257"/>
          <a:stretch/>
        </p:blipFill>
        <p:spPr>
          <a:xfrm>
            <a:off x="3070905" y="2810133"/>
            <a:ext cx="293821" cy="431859"/>
          </a:xfrm>
          <a:prstGeom prst="rect">
            <a:avLst/>
          </a:prstGeom>
        </p:spPr>
      </p:pic>
      <p:cxnSp>
        <p:nvCxnSpPr>
          <p:cNvPr id="8" name="Straight Connector 7"/>
          <p:cNvCxnSpPr/>
          <p:nvPr/>
        </p:nvCxnSpPr>
        <p:spPr>
          <a:xfrm>
            <a:off x="296882" y="1089948"/>
            <a:ext cx="8621486" cy="0"/>
          </a:xfrm>
          <a:prstGeom prst="line">
            <a:avLst/>
          </a:prstGeom>
          <a:ln w="50800" cap="rnd">
            <a:solidFill>
              <a:srgbClr val="CF930B"/>
            </a:solidFill>
            <a:prstDash val="sysDot"/>
          </a:ln>
        </p:spPr>
        <p:style>
          <a:lnRef idx="1">
            <a:schemeClr val="accent1"/>
          </a:lnRef>
          <a:fillRef idx="0">
            <a:schemeClr val="accent1"/>
          </a:fillRef>
          <a:effectRef idx="0">
            <a:schemeClr val="accent1"/>
          </a:effectRef>
          <a:fontRef idx="minor">
            <a:schemeClr val="tx1"/>
          </a:fontRef>
        </p:style>
      </p:cxnSp>
      <p:pic>
        <p:nvPicPr>
          <p:cNvPr id="9" name="Picture 8"/>
          <p:cNvPicPr>
            <a:picLocks noChangeAspect="1"/>
          </p:cNvPicPr>
          <p:nvPr/>
        </p:nvPicPr>
        <p:blipFill rotWithShape="1">
          <a:blip r:embed="rId3"/>
          <a:srcRect r="80010"/>
          <a:stretch/>
        </p:blipFill>
        <p:spPr>
          <a:xfrm>
            <a:off x="862429" y="3950513"/>
            <a:ext cx="1677572" cy="571774"/>
          </a:xfrm>
          <a:prstGeom prst="rect">
            <a:avLst/>
          </a:prstGeom>
        </p:spPr>
      </p:pic>
      <p:sp>
        <p:nvSpPr>
          <p:cNvPr id="10" name="Rectangle 9"/>
          <p:cNvSpPr/>
          <p:nvPr/>
        </p:nvSpPr>
        <p:spPr>
          <a:xfrm>
            <a:off x="3126707" y="3889942"/>
            <a:ext cx="5956378" cy="646331"/>
          </a:xfrm>
          <a:prstGeom prst="rect">
            <a:avLst/>
          </a:prstGeom>
        </p:spPr>
        <p:txBody>
          <a:bodyPr wrap="none">
            <a:spAutoFit/>
          </a:bodyPr>
          <a:lstStyle/>
          <a:p>
            <a:r>
              <a:rPr lang="fr-FR" sz="1200" dirty="0" smtClean="0">
                <a:latin typeface="Courier New"/>
                <a:cs typeface="Courier New"/>
              </a:rPr>
              <a:t>   </a:t>
            </a:r>
            <a:r>
              <a:rPr lang="fr-FR" dirty="0" smtClean="0">
                <a:latin typeface="Courier New"/>
                <a:cs typeface="Courier New"/>
              </a:rPr>
              <a:t>(</a:t>
            </a:r>
            <a:r>
              <a:rPr lang="fr-FR" dirty="0">
                <a:latin typeface="Courier New"/>
                <a:cs typeface="Courier New"/>
              </a:rPr>
              <a:t>1 / 2) </a:t>
            </a:r>
            <a:r>
              <a:rPr lang="fr-FR" dirty="0" smtClean="0">
                <a:latin typeface="Courier New"/>
                <a:cs typeface="Courier New"/>
              </a:rPr>
              <a:t> ∗ </a:t>
            </a:r>
            <a:r>
              <a:rPr lang="fr-FR" dirty="0">
                <a:latin typeface="Courier New"/>
                <a:cs typeface="Courier New"/>
              </a:rPr>
              <a:t>(((</a:t>
            </a:r>
            <a:r>
              <a:rPr lang="fr-FR" dirty="0" err="1">
                <a:latin typeface="Courier New"/>
                <a:cs typeface="Courier New"/>
              </a:rPr>
              <a:t>sum</a:t>
            </a:r>
            <a:r>
              <a:rPr lang="fr-FR" dirty="0">
                <a:latin typeface="Courier New"/>
                <a:cs typeface="Courier New"/>
              </a:rPr>
              <a:t>(A, 2)) ∗ (</a:t>
            </a:r>
            <a:r>
              <a:rPr lang="fr-FR" dirty="0" err="1">
                <a:latin typeface="Courier New"/>
                <a:cs typeface="Courier New"/>
              </a:rPr>
              <a:t>sum</a:t>
            </a:r>
            <a:r>
              <a:rPr lang="fr-FR" dirty="0">
                <a:latin typeface="Courier New"/>
                <a:cs typeface="Courier New"/>
              </a:rPr>
              <a:t>(A, 2)))) </a:t>
            </a:r>
            <a:r>
              <a:rPr lang="fr-FR" dirty="0" smtClean="0">
                <a:latin typeface="Courier New"/>
                <a:cs typeface="Courier New"/>
              </a:rPr>
              <a:t/>
            </a:r>
            <a:br>
              <a:rPr lang="fr-FR" dirty="0" smtClean="0">
                <a:latin typeface="Courier New"/>
                <a:cs typeface="Courier New"/>
              </a:rPr>
            </a:br>
            <a:r>
              <a:rPr lang="fr-FR" dirty="0" smtClean="0">
                <a:latin typeface="Courier New"/>
                <a:cs typeface="Courier New"/>
              </a:rPr>
              <a:t>+ (-1 </a:t>
            </a:r>
            <a:r>
              <a:rPr lang="fr-FR" dirty="0">
                <a:latin typeface="Courier New"/>
                <a:cs typeface="Courier New"/>
              </a:rPr>
              <a:t>/ </a:t>
            </a:r>
            <a:r>
              <a:rPr lang="fr-FR" dirty="0" smtClean="0">
                <a:latin typeface="Courier New"/>
                <a:cs typeface="Courier New"/>
              </a:rPr>
              <a:t>2) </a:t>
            </a:r>
            <a:r>
              <a:rPr lang="fr-FR" dirty="0">
                <a:latin typeface="Courier New"/>
                <a:cs typeface="Courier New"/>
              </a:rPr>
              <a:t>∗ ((A ∗ (A’)))</a:t>
            </a:r>
            <a:r>
              <a:rPr lang="fr-FR" dirty="0" smtClean="0">
                <a:latin typeface="Courier New"/>
                <a:cs typeface="Courier New"/>
              </a:rPr>
              <a:t>;</a:t>
            </a:r>
          </a:p>
        </p:txBody>
      </p:sp>
      <p:sp>
        <p:nvSpPr>
          <p:cNvPr id="11" name="Rectangle 10"/>
          <p:cNvSpPr/>
          <p:nvPr/>
        </p:nvSpPr>
        <p:spPr>
          <a:xfrm>
            <a:off x="804878" y="3504198"/>
            <a:ext cx="1801184" cy="369332"/>
          </a:xfrm>
          <a:prstGeom prst="rect">
            <a:avLst/>
          </a:prstGeom>
        </p:spPr>
        <p:txBody>
          <a:bodyPr wrap="none">
            <a:spAutoFit/>
          </a:bodyPr>
          <a:lstStyle/>
          <a:p>
            <a:r>
              <a:rPr lang="en-US" u="sng" dirty="0" smtClean="0">
                <a:solidFill>
                  <a:prstClr val="black"/>
                </a:solidFill>
                <a:latin typeface="Adobe Caslon Pro"/>
                <a:cs typeface="Adobe Caslon Pro"/>
              </a:rPr>
              <a:t>Target expression</a:t>
            </a:r>
            <a:endParaRPr lang="en-US" sz="1100" u="sng" dirty="0"/>
          </a:p>
        </p:txBody>
      </p:sp>
      <p:sp>
        <p:nvSpPr>
          <p:cNvPr id="12" name="Rectangle 11"/>
          <p:cNvSpPr/>
          <p:nvPr/>
        </p:nvSpPr>
        <p:spPr>
          <a:xfrm>
            <a:off x="4952896" y="3504198"/>
            <a:ext cx="2005677" cy="369332"/>
          </a:xfrm>
          <a:prstGeom prst="rect">
            <a:avLst/>
          </a:prstGeom>
        </p:spPr>
        <p:txBody>
          <a:bodyPr wrap="none">
            <a:spAutoFit/>
          </a:bodyPr>
          <a:lstStyle/>
          <a:p>
            <a:r>
              <a:rPr lang="en-US" u="sng" dirty="0" smtClean="0">
                <a:solidFill>
                  <a:prstClr val="black"/>
                </a:solidFill>
                <a:latin typeface="Adobe Caslon Pro"/>
                <a:cs typeface="Adobe Caslon Pro"/>
              </a:rPr>
              <a:t>Efficient expression</a:t>
            </a:r>
            <a:endParaRPr lang="en-US" sz="1100" u="sng" dirty="0"/>
          </a:p>
        </p:txBody>
      </p:sp>
      <p:sp>
        <p:nvSpPr>
          <p:cNvPr id="13" name="Rectangle 12"/>
          <p:cNvSpPr/>
          <p:nvPr/>
        </p:nvSpPr>
        <p:spPr>
          <a:xfrm>
            <a:off x="3982505" y="4726194"/>
            <a:ext cx="1731476" cy="646331"/>
          </a:xfrm>
          <a:prstGeom prst="rect">
            <a:avLst/>
          </a:prstGeom>
        </p:spPr>
        <p:txBody>
          <a:bodyPr wrap="none">
            <a:spAutoFit/>
          </a:bodyPr>
          <a:lstStyle/>
          <a:p>
            <a:r>
              <a:rPr lang="fr-FR" dirty="0" smtClean="0">
                <a:latin typeface="Courier New"/>
                <a:cs typeface="Courier New"/>
              </a:rPr>
              <a:t>  w</a:t>
            </a:r>
            <a:r>
              <a:rPr lang="fr-FR" baseline="-25000" dirty="0" smtClean="0">
                <a:latin typeface="Courier New"/>
                <a:cs typeface="Courier New"/>
              </a:rPr>
              <a:t>1</a:t>
            </a:r>
            <a:r>
              <a:rPr lang="fr-FR" dirty="0" smtClean="0">
                <a:latin typeface="Courier New"/>
                <a:cs typeface="Courier New"/>
              </a:rPr>
              <a:t> </a:t>
            </a:r>
            <a:r>
              <a:rPr lang="fr-FR" dirty="0">
                <a:latin typeface="Courier New"/>
                <a:cs typeface="Courier New"/>
              </a:rPr>
              <a:t>∗ </a:t>
            </a:r>
            <a:r>
              <a:rPr lang="fr-FR" dirty="0" smtClean="0">
                <a:latin typeface="Courier New"/>
                <a:cs typeface="Courier New"/>
              </a:rPr>
              <a:t>tree</a:t>
            </a:r>
            <a:r>
              <a:rPr lang="fr-FR" baseline="-25000" dirty="0" smtClean="0">
                <a:latin typeface="Courier New"/>
                <a:cs typeface="Courier New"/>
              </a:rPr>
              <a:t>1</a:t>
            </a:r>
            <a:r>
              <a:rPr lang="fr-FR" dirty="0" smtClean="0">
                <a:latin typeface="Courier New"/>
                <a:cs typeface="Courier New"/>
              </a:rPr>
              <a:t/>
            </a:r>
            <a:br>
              <a:rPr lang="fr-FR" dirty="0" smtClean="0">
                <a:latin typeface="Courier New"/>
                <a:cs typeface="Courier New"/>
              </a:rPr>
            </a:br>
            <a:r>
              <a:rPr lang="fr-FR" dirty="0" smtClean="0">
                <a:latin typeface="Courier New"/>
                <a:cs typeface="Courier New"/>
              </a:rPr>
              <a:t>+ w</a:t>
            </a:r>
            <a:r>
              <a:rPr lang="fr-FR" baseline="-25000" dirty="0" smtClean="0">
                <a:latin typeface="Courier New"/>
                <a:cs typeface="Courier New"/>
              </a:rPr>
              <a:t>2</a:t>
            </a:r>
            <a:r>
              <a:rPr lang="fr-FR" dirty="0" smtClean="0">
                <a:latin typeface="Courier New"/>
                <a:cs typeface="Courier New"/>
              </a:rPr>
              <a:t> ∗ tree</a:t>
            </a:r>
            <a:r>
              <a:rPr lang="fr-FR" baseline="-25000" dirty="0" smtClean="0">
                <a:latin typeface="Courier New"/>
                <a:cs typeface="Courier New"/>
              </a:rPr>
              <a:t>2</a:t>
            </a:r>
          </a:p>
        </p:txBody>
      </p:sp>
      <p:sp>
        <p:nvSpPr>
          <p:cNvPr id="14" name="TextBox 13"/>
          <p:cNvSpPr txBox="1"/>
          <p:nvPr/>
        </p:nvSpPr>
        <p:spPr>
          <a:xfrm>
            <a:off x="2960081" y="4816231"/>
            <a:ext cx="513181" cy="461665"/>
          </a:xfrm>
          <a:prstGeom prst="rect">
            <a:avLst/>
          </a:prstGeom>
          <a:noFill/>
        </p:spPr>
        <p:txBody>
          <a:bodyPr wrap="none" rtlCol="0">
            <a:spAutoFit/>
          </a:bodyPr>
          <a:lstStyle/>
          <a:p>
            <a:r>
              <a:rPr lang="en-US" sz="2400" dirty="0" smtClean="0">
                <a:latin typeface="Wingdings"/>
                <a:ea typeface="Wingdings"/>
                <a:cs typeface="Wingdings"/>
                <a:sym typeface="Wingdings"/>
              </a:rPr>
              <a:t></a:t>
            </a:r>
            <a:endParaRPr lang="en-US" sz="2400" dirty="0"/>
          </a:p>
        </p:txBody>
      </p:sp>
      <p:sp>
        <p:nvSpPr>
          <p:cNvPr id="15" name="Rectangle 14"/>
          <p:cNvSpPr/>
          <p:nvPr/>
        </p:nvSpPr>
        <p:spPr>
          <a:xfrm>
            <a:off x="2891692" y="3395136"/>
            <a:ext cx="6084690" cy="114755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3059310" y="4729613"/>
            <a:ext cx="6084690" cy="114755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3630618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Linear Combinations of Trees</a:t>
            </a:r>
            <a:endParaRPr lang="en-US" dirty="0"/>
          </a:p>
        </p:txBody>
      </p:sp>
      <p:sp>
        <p:nvSpPr>
          <p:cNvPr id="3" name="Content Placeholder 2"/>
          <p:cNvSpPr>
            <a:spLocks noGrp="1"/>
          </p:cNvSpPr>
          <p:nvPr>
            <p:ph idx="1"/>
          </p:nvPr>
        </p:nvSpPr>
        <p:spPr>
          <a:xfrm>
            <a:off x="457200" y="1600200"/>
            <a:ext cx="8686800" cy="5125720"/>
          </a:xfrm>
        </p:spPr>
        <p:txBody>
          <a:bodyPr/>
          <a:lstStyle/>
          <a:p>
            <a:r>
              <a:rPr lang="en-US" dirty="0" smtClean="0"/>
              <a:t>Given set of M trees currently explored, solve:</a:t>
            </a:r>
          </a:p>
          <a:p>
            <a:endParaRPr lang="en-US" dirty="0"/>
          </a:p>
          <a:p>
            <a:pPr marL="0" indent="0">
              <a:buNone/>
            </a:pPr>
            <a:r>
              <a:rPr lang="en-US" dirty="0" smtClean="0"/>
              <a:t>where                            are tree descriptors  </a:t>
            </a:r>
            <a:br>
              <a:rPr lang="en-US" dirty="0" smtClean="0"/>
            </a:br>
            <a:r>
              <a:rPr lang="en-US" dirty="0" smtClean="0"/>
              <a:t>and         is target descriptor </a:t>
            </a:r>
          </a:p>
          <a:p>
            <a:pPr marL="0" indent="0">
              <a:buNone/>
            </a:pPr>
            <a:endParaRPr lang="en-US" sz="1400" dirty="0" smtClean="0"/>
          </a:p>
          <a:p>
            <a:r>
              <a:rPr lang="en-US" dirty="0" smtClean="0"/>
              <a:t>If solution exists, we are done!</a:t>
            </a:r>
          </a:p>
          <a:p>
            <a:pPr lvl="1"/>
            <a:r>
              <a:rPr lang="en-US" dirty="0" smtClean="0"/>
              <a:t>Multiple solutions are possible</a:t>
            </a:r>
          </a:p>
          <a:p>
            <a:endParaRPr lang="en-US" sz="2000" dirty="0"/>
          </a:p>
          <a:p>
            <a:r>
              <a:rPr lang="en-US" dirty="0" smtClean="0"/>
              <a:t>If no solution, then explore another tree &amp; retry</a:t>
            </a:r>
          </a:p>
          <a:p>
            <a:pPr marL="457200" lvl="1" indent="0">
              <a:buNone/>
            </a:pPr>
            <a:endParaRPr lang="en-US" dirty="0"/>
          </a:p>
        </p:txBody>
      </p:sp>
      <p:pic>
        <p:nvPicPr>
          <p:cNvPr id="4" name="Picture 3"/>
          <p:cNvPicPr>
            <a:picLocks noChangeAspect="1"/>
          </p:cNvPicPr>
          <p:nvPr/>
        </p:nvPicPr>
        <p:blipFill>
          <a:blip r:embed="rId2"/>
          <a:stretch>
            <a:fillRect/>
          </a:stretch>
        </p:blipFill>
        <p:spPr>
          <a:xfrm>
            <a:off x="3271547" y="2314890"/>
            <a:ext cx="2225735" cy="431859"/>
          </a:xfrm>
          <a:prstGeom prst="rect">
            <a:avLst/>
          </a:prstGeom>
        </p:spPr>
      </p:pic>
      <p:pic>
        <p:nvPicPr>
          <p:cNvPr id="5" name="Picture 4"/>
          <p:cNvPicPr>
            <a:picLocks noChangeAspect="1"/>
          </p:cNvPicPr>
          <p:nvPr/>
        </p:nvPicPr>
        <p:blipFill>
          <a:blip r:embed="rId3"/>
          <a:stretch>
            <a:fillRect/>
          </a:stretch>
        </p:blipFill>
        <p:spPr>
          <a:xfrm>
            <a:off x="1660366" y="2887743"/>
            <a:ext cx="2630054" cy="444035"/>
          </a:xfrm>
          <a:prstGeom prst="rect">
            <a:avLst/>
          </a:prstGeom>
        </p:spPr>
      </p:pic>
      <p:pic>
        <p:nvPicPr>
          <p:cNvPr id="6" name="Picture 5"/>
          <p:cNvPicPr>
            <a:picLocks noChangeAspect="1"/>
          </p:cNvPicPr>
          <p:nvPr/>
        </p:nvPicPr>
        <p:blipFill>
          <a:blip r:embed="rId4"/>
          <a:stretch>
            <a:fillRect/>
          </a:stretch>
        </p:blipFill>
        <p:spPr>
          <a:xfrm>
            <a:off x="1525265" y="3373597"/>
            <a:ext cx="233586" cy="428241"/>
          </a:xfrm>
          <a:prstGeom prst="rect">
            <a:avLst/>
          </a:prstGeom>
        </p:spPr>
      </p:pic>
      <p:cxnSp>
        <p:nvCxnSpPr>
          <p:cNvPr id="8" name="Straight Connector 7"/>
          <p:cNvCxnSpPr/>
          <p:nvPr/>
        </p:nvCxnSpPr>
        <p:spPr>
          <a:xfrm>
            <a:off x="296882" y="1089948"/>
            <a:ext cx="8621486" cy="0"/>
          </a:xfrm>
          <a:prstGeom prst="line">
            <a:avLst/>
          </a:prstGeom>
          <a:ln w="50800" cap="rnd">
            <a:solidFill>
              <a:srgbClr val="CF930B"/>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549318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Scorer Strategy</a:t>
            </a:r>
            <a:endParaRPr lang="en-US" dirty="0"/>
          </a:p>
        </p:txBody>
      </p:sp>
      <p:sp>
        <p:nvSpPr>
          <p:cNvPr id="3" name="Content Placeholder 2"/>
          <p:cNvSpPr>
            <a:spLocks noGrp="1"/>
          </p:cNvSpPr>
          <p:nvPr>
            <p:ph idx="1"/>
          </p:nvPr>
        </p:nvSpPr>
        <p:spPr/>
        <p:txBody>
          <a:bodyPr/>
          <a:lstStyle/>
          <a:p>
            <a:r>
              <a:rPr lang="en-US" dirty="0" smtClean="0"/>
              <a:t>Naïve: no prior</a:t>
            </a:r>
          </a:p>
          <a:p>
            <a:pPr lvl="1"/>
            <a:r>
              <a:rPr lang="en-US" dirty="0" smtClean="0"/>
              <a:t>Just select randomly from all valid operators</a:t>
            </a:r>
          </a:p>
          <a:p>
            <a:pPr lvl="1"/>
            <a:endParaRPr lang="en-US" dirty="0"/>
          </a:p>
          <a:p>
            <a:r>
              <a:rPr lang="en-US" i="1" dirty="0" smtClean="0"/>
              <a:t>n</a:t>
            </a:r>
            <a:r>
              <a:rPr lang="en-US" dirty="0" smtClean="0"/>
              <a:t>-gram prior</a:t>
            </a:r>
          </a:p>
          <a:p>
            <a:endParaRPr lang="en-US" dirty="0"/>
          </a:p>
          <a:p>
            <a:r>
              <a:rPr lang="en-US" dirty="0" smtClean="0"/>
              <a:t>Recurrent Neural Network prior</a:t>
            </a:r>
            <a:endParaRPr lang="en-US" dirty="0"/>
          </a:p>
        </p:txBody>
      </p:sp>
      <p:cxnSp>
        <p:nvCxnSpPr>
          <p:cNvPr id="4" name="Straight Connector 3"/>
          <p:cNvCxnSpPr/>
          <p:nvPr/>
        </p:nvCxnSpPr>
        <p:spPr>
          <a:xfrm>
            <a:off x="296882" y="1146810"/>
            <a:ext cx="8621486" cy="0"/>
          </a:xfrm>
          <a:prstGeom prst="line">
            <a:avLst/>
          </a:prstGeom>
          <a:ln w="50800" cap="rnd">
            <a:solidFill>
              <a:srgbClr val="CF930B"/>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97124956"/>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35812"/>
            <a:ext cx="8229600" cy="5722187"/>
          </a:xfrm>
        </p:spPr>
        <p:txBody>
          <a:bodyPr>
            <a:noAutofit/>
          </a:bodyPr>
          <a:lstStyle/>
          <a:p>
            <a:r>
              <a:rPr lang="en-US" sz="2800" dirty="0" smtClean="0"/>
              <a:t>Use curriculum learning approach</a:t>
            </a:r>
          </a:p>
          <a:p>
            <a:r>
              <a:rPr lang="en-US" sz="2800" dirty="0" smtClean="0"/>
              <a:t>Start with easy targets (low polynomial degree k)</a:t>
            </a:r>
          </a:p>
          <a:p>
            <a:pPr lvl="1"/>
            <a:r>
              <a:rPr lang="en-US" sz="2400" dirty="0" smtClean="0"/>
              <a:t>Find solutions using naïve strategy, e.g.:</a:t>
            </a:r>
          </a:p>
          <a:p>
            <a:pPr marL="457200" lvl="1" indent="0">
              <a:buNone/>
            </a:pPr>
            <a:endParaRPr lang="en-US" sz="2400" dirty="0" smtClean="0"/>
          </a:p>
          <a:p>
            <a:pPr lvl="1"/>
            <a:endParaRPr lang="en-US" sz="2400" dirty="0"/>
          </a:p>
          <a:p>
            <a:pPr lvl="1"/>
            <a:endParaRPr lang="en-US" sz="2400" dirty="0" smtClean="0"/>
          </a:p>
          <a:p>
            <a:pPr marL="514350" indent="-457200"/>
            <a:endParaRPr lang="en-US" sz="2800" dirty="0" smtClean="0"/>
          </a:p>
          <a:p>
            <a:pPr marL="57150" indent="0">
              <a:buNone/>
            </a:pPr>
            <a:endParaRPr lang="en-US" sz="2800" dirty="0" smtClean="0"/>
          </a:p>
          <a:p>
            <a:pPr marL="514350" indent="-457200"/>
            <a:endParaRPr lang="en-US" sz="1600" dirty="0" smtClean="0"/>
          </a:p>
          <a:p>
            <a:pPr marL="514350" indent="-457200"/>
            <a:r>
              <a:rPr lang="en-US" sz="2800" dirty="0" smtClean="0"/>
              <a:t>Build n-gram prior from these</a:t>
            </a:r>
          </a:p>
          <a:p>
            <a:pPr marL="514350" indent="-457200"/>
            <a:r>
              <a:rPr lang="en-US" sz="2800" dirty="0" smtClean="0"/>
              <a:t>Apply to harder target (next degree k)</a:t>
            </a:r>
          </a:p>
          <a:p>
            <a:pPr marL="514350" indent="-457200"/>
            <a:r>
              <a:rPr lang="en-US" sz="2800" dirty="0" smtClean="0"/>
              <a:t>Refine prior using new solution  </a:t>
            </a:r>
            <a:endParaRPr lang="en-US" sz="2800" dirty="0"/>
          </a:p>
        </p:txBody>
      </p:sp>
      <p:sp>
        <p:nvSpPr>
          <p:cNvPr id="7" name="Rectangle 6"/>
          <p:cNvSpPr/>
          <p:nvPr/>
        </p:nvSpPr>
        <p:spPr>
          <a:xfrm>
            <a:off x="172720" y="2986477"/>
            <a:ext cx="9026267" cy="2385268"/>
          </a:xfrm>
          <a:prstGeom prst="rect">
            <a:avLst/>
          </a:prstGeom>
        </p:spPr>
        <p:txBody>
          <a:bodyPr wrap="none">
            <a:spAutoFit/>
          </a:bodyPr>
          <a:lstStyle/>
          <a:p>
            <a:r>
              <a:rPr lang="en-US" sz="2000" b="1" dirty="0" smtClean="0">
                <a:latin typeface="Courier New"/>
                <a:cs typeface="Courier New"/>
              </a:rPr>
              <a:t>K=2:</a:t>
            </a:r>
            <a:r>
              <a:rPr lang="en-US" sz="2000" dirty="0" smtClean="0">
                <a:latin typeface="Courier New"/>
                <a:cs typeface="Courier New"/>
              </a:rPr>
              <a:t>  </a:t>
            </a:r>
            <a:r>
              <a:rPr lang="en-US" sz="1400" dirty="0" smtClean="0">
                <a:latin typeface="Courier New"/>
                <a:cs typeface="Courier New"/>
              </a:rPr>
              <a:t>							sum</a:t>
            </a:r>
            <a:r>
              <a:rPr lang="en-US" sz="1400" dirty="0">
                <a:latin typeface="Courier New"/>
                <a:cs typeface="Courier New"/>
              </a:rPr>
              <a:t>(((sum(A, 1)) .∗ (sum(A, 1))) , 2</a:t>
            </a:r>
            <a:r>
              <a:rPr lang="en-US" sz="1400" dirty="0" smtClean="0">
                <a:latin typeface="Courier New"/>
                <a:cs typeface="Courier New"/>
              </a:rPr>
              <a:t>)</a:t>
            </a:r>
          </a:p>
          <a:p>
            <a:endParaRPr lang="en-US" sz="1400" dirty="0" smtClean="0">
              <a:latin typeface="Courier New"/>
              <a:cs typeface="Courier New"/>
            </a:endParaRPr>
          </a:p>
          <a:p>
            <a:endParaRPr lang="tr-TR" sz="1050" b="1" dirty="0" smtClean="0">
              <a:latin typeface="Courier New"/>
              <a:cs typeface="Courier New"/>
            </a:endParaRPr>
          </a:p>
          <a:p>
            <a:r>
              <a:rPr lang="tr-TR" sz="2000" b="1" dirty="0" smtClean="0">
                <a:latin typeface="Courier New"/>
                <a:cs typeface="Courier New"/>
              </a:rPr>
              <a:t>K=3:</a:t>
            </a:r>
            <a:r>
              <a:rPr lang="tr-TR" sz="2000" dirty="0" smtClean="0">
                <a:latin typeface="Courier New"/>
                <a:cs typeface="Courier New"/>
              </a:rPr>
              <a:t>   </a:t>
            </a:r>
            <a:r>
              <a:rPr lang="tr-TR" sz="1400" dirty="0" smtClean="0">
                <a:latin typeface="Courier New"/>
                <a:cs typeface="Courier New"/>
              </a:rPr>
              <a:t>							</a:t>
            </a:r>
            <a:r>
              <a:rPr lang="tr-TR" sz="1400" dirty="0" err="1" smtClean="0">
                <a:latin typeface="Courier New"/>
                <a:cs typeface="Courier New"/>
              </a:rPr>
              <a:t>sum</a:t>
            </a:r>
            <a:r>
              <a:rPr lang="tr-TR" sz="1400" dirty="0">
                <a:latin typeface="Courier New"/>
                <a:cs typeface="Courier New"/>
              </a:rPr>
              <a:t>((</a:t>
            </a:r>
            <a:r>
              <a:rPr lang="tr-TR" sz="1400" dirty="0" err="1">
                <a:latin typeface="Courier New"/>
                <a:cs typeface="Courier New"/>
              </a:rPr>
              <a:t>sum</a:t>
            </a:r>
            <a:r>
              <a:rPr lang="tr-TR" sz="1400" dirty="0">
                <a:latin typeface="Courier New"/>
                <a:cs typeface="Courier New"/>
              </a:rPr>
              <a:t>(((</a:t>
            </a:r>
            <a:r>
              <a:rPr lang="tr-TR" sz="1400" dirty="0" err="1">
                <a:latin typeface="Courier New"/>
                <a:cs typeface="Courier New"/>
              </a:rPr>
              <a:t>repmat</a:t>
            </a:r>
            <a:r>
              <a:rPr lang="tr-TR" sz="1400" dirty="0">
                <a:latin typeface="Courier New"/>
                <a:cs typeface="Courier New"/>
              </a:rPr>
              <a:t>((</a:t>
            </a:r>
            <a:r>
              <a:rPr lang="tr-TR" sz="1400" dirty="0" err="1">
                <a:latin typeface="Courier New"/>
                <a:cs typeface="Courier New"/>
              </a:rPr>
              <a:t>sum</a:t>
            </a:r>
            <a:r>
              <a:rPr lang="tr-TR" sz="1400" dirty="0">
                <a:latin typeface="Courier New"/>
                <a:cs typeface="Courier New"/>
              </a:rPr>
              <a:t>((</a:t>
            </a:r>
            <a:r>
              <a:rPr lang="tr-TR" sz="1400" dirty="0" err="1">
                <a:latin typeface="Courier New"/>
                <a:cs typeface="Courier New"/>
              </a:rPr>
              <a:t>repmat</a:t>
            </a:r>
            <a:r>
              <a:rPr lang="tr-TR" sz="1400" dirty="0">
                <a:latin typeface="Courier New"/>
                <a:cs typeface="Courier New"/>
              </a:rPr>
              <a:t>((</a:t>
            </a:r>
            <a:r>
              <a:rPr lang="tr-TR" sz="1400" dirty="0" err="1">
                <a:latin typeface="Courier New"/>
                <a:cs typeface="Courier New"/>
              </a:rPr>
              <a:t>sum</a:t>
            </a:r>
            <a:r>
              <a:rPr lang="tr-TR" sz="1400" dirty="0">
                <a:latin typeface="Courier New"/>
                <a:cs typeface="Courier New"/>
              </a:rPr>
              <a:t>(A, 1))</a:t>
            </a:r>
            <a:r>
              <a:rPr lang="tr-TR" sz="1400" dirty="0" smtClean="0">
                <a:latin typeface="Courier New"/>
                <a:cs typeface="Courier New"/>
              </a:rPr>
              <a:t>,</a:t>
            </a:r>
            <a:br>
              <a:rPr lang="tr-TR" sz="1400" dirty="0" smtClean="0">
                <a:latin typeface="Courier New"/>
                <a:cs typeface="Courier New"/>
              </a:rPr>
            </a:br>
            <a:r>
              <a:rPr lang="tr-TR" sz="1400" dirty="0" smtClean="0">
                <a:latin typeface="Courier New"/>
                <a:cs typeface="Courier New"/>
              </a:rPr>
              <a:t>									n</a:t>
            </a:r>
            <a:r>
              <a:rPr lang="tr-TR" sz="1400" dirty="0">
                <a:latin typeface="Courier New"/>
                <a:cs typeface="Courier New"/>
              </a:rPr>
              <a:t>, 1) .∗ A), 2)), 1, m) .∗ A) .∗ A), 2)), 1) </a:t>
            </a:r>
          </a:p>
          <a:p>
            <a:endParaRPr lang="tr-TR" sz="1050" b="1" dirty="0" smtClean="0">
              <a:latin typeface="Courier New"/>
              <a:cs typeface="Courier New"/>
            </a:endParaRPr>
          </a:p>
          <a:p>
            <a:r>
              <a:rPr lang="tr-TR" sz="2000" b="1" dirty="0" smtClean="0">
                <a:latin typeface="Courier New"/>
                <a:cs typeface="Courier New"/>
              </a:rPr>
              <a:t>K=4:</a:t>
            </a:r>
            <a:r>
              <a:rPr lang="tr-TR" sz="2000" dirty="0" smtClean="0">
                <a:latin typeface="Courier New"/>
                <a:cs typeface="Courier New"/>
              </a:rPr>
              <a:t>   							</a:t>
            </a:r>
            <a:r>
              <a:rPr lang="tr-TR" sz="1400" dirty="0" err="1" smtClean="0">
                <a:latin typeface="Courier New"/>
                <a:cs typeface="Courier New"/>
              </a:rPr>
              <a:t>sum</a:t>
            </a:r>
            <a:r>
              <a:rPr lang="tr-TR" sz="1400" dirty="0">
                <a:latin typeface="Courier New"/>
                <a:cs typeface="Courier New"/>
              </a:rPr>
              <a:t>((</a:t>
            </a:r>
            <a:r>
              <a:rPr lang="tr-TR" sz="1400" dirty="0" err="1">
                <a:latin typeface="Courier New"/>
                <a:cs typeface="Courier New"/>
              </a:rPr>
              <a:t>sum</a:t>
            </a:r>
            <a:r>
              <a:rPr lang="tr-TR" sz="1400" dirty="0">
                <a:latin typeface="Courier New"/>
                <a:cs typeface="Courier New"/>
              </a:rPr>
              <a:t>((</a:t>
            </a:r>
            <a:r>
              <a:rPr lang="tr-TR" sz="1400" dirty="0" err="1">
                <a:latin typeface="Courier New"/>
                <a:cs typeface="Courier New"/>
              </a:rPr>
              <a:t>repmat</a:t>
            </a:r>
            <a:r>
              <a:rPr lang="tr-TR" sz="1400" dirty="0">
                <a:latin typeface="Courier New"/>
                <a:cs typeface="Courier New"/>
              </a:rPr>
              <a:t>((</a:t>
            </a:r>
            <a:r>
              <a:rPr lang="tr-TR" sz="1400" dirty="0" err="1">
                <a:latin typeface="Courier New"/>
                <a:cs typeface="Courier New"/>
              </a:rPr>
              <a:t>sum</a:t>
            </a:r>
            <a:r>
              <a:rPr lang="tr-TR" sz="1400" dirty="0">
                <a:latin typeface="Courier New"/>
                <a:cs typeface="Courier New"/>
              </a:rPr>
              <a:t>((</a:t>
            </a:r>
            <a:r>
              <a:rPr lang="tr-TR" sz="1400" dirty="0" err="1">
                <a:latin typeface="Courier New"/>
                <a:cs typeface="Courier New"/>
              </a:rPr>
              <a:t>repmat</a:t>
            </a:r>
            <a:r>
              <a:rPr lang="tr-TR" sz="1400" dirty="0">
                <a:latin typeface="Courier New"/>
                <a:cs typeface="Courier New"/>
              </a:rPr>
              <a:t>((</a:t>
            </a:r>
            <a:r>
              <a:rPr lang="tr-TR" sz="1400" dirty="0" err="1">
                <a:latin typeface="Courier New"/>
                <a:cs typeface="Courier New"/>
              </a:rPr>
              <a:t>sum</a:t>
            </a:r>
            <a:r>
              <a:rPr lang="tr-TR" sz="1400" dirty="0">
                <a:latin typeface="Courier New"/>
                <a:cs typeface="Courier New"/>
              </a:rPr>
              <a:t>(((</a:t>
            </a:r>
            <a:r>
              <a:rPr lang="tr-TR" sz="1400" dirty="0" err="1" smtClean="0">
                <a:latin typeface="Courier New"/>
                <a:cs typeface="Courier New"/>
              </a:rPr>
              <a:t>repmat</a:t>
            </a:r>
            <a:r>
              <a:rPr lang="tr-TR" sz="1400" dirty="0" smtClean="0">
                <a:latin typeface="Courier New"/>
                <a:cs typeface="Courier New"/>
              </a:rPr>
              <a:t/>
            </a:r>
            <a:br>
              <a:rPr lang="tr-TR" sz="1400" dirty="0" smtClean="0">
                <a:latin typeface="Courier New"/>
                <a:cs typeface="Courier New"/>
              </a:rPr>
            </a:br>
            <a:r>
              <a:rPr lang="tr-TR" sz="1400" dirty="0" smtClean="0">
                <a:latin typeface="Courier New"/>
                <a:cs typeface="Courier New"/>
              </a:rPr>
              <a:t>									(</a:t>
            </a:r>
            <a:r>
              <a:rPr lang="tr-TR" sz="1400" dirty="0">
                <a:latin typeface="Courier New"/>
                <a:cs typeface="Courier New"/>
              </a:rPr>
              <a:t>(</a:t>
            </a:r>
            <a:r>
              <a:rPr lang="tr-TR" sz="1400" dirty="0" err="1">
                <a:latin typeface="Courier New"/>
                <a:cs typeface="Courier New"/>
              </a:rPr>
              <a:t>sum</a:t>
            </a:r>
            <a:r>
              <a:rPr lang="tr-TR" sz="1400" dirty="0">
                <a:latin typeface="Courier New"/>
                <a:cs typeface="Courier New"/>
              </a:rPr>
              <a:t>(A, 1)), n, 1) .∗ A) .∗ A), 2)), 1, m) </a:t>
            </a:r>
            <a:r>
              <a:rPr lang="tr-TR" sz="1400" dirty="0" smtClean="0">
                <a:latin typeface="Courier New"/>
                <a:cs typeface="Courier New"/>
              </a:rPr>
              <a:t/>
            </a:r>
            <a:br>
              <a:rPr lang="tr-TR" sz="1400" dirty="0" smtClean="0">
                <a:latin typeface="Courier New"/>
                <a:cs typeface="Courier New"/>
              </a:rPr>
            </a:br>
            <a:r>
              <a:rPr lang="tr-TR" sz="1400" dirty="0" smtClean="0">
                <a:latin typeface="Courier New"/>
                <a:cs typeface="Courier New"/>
              </a:rPr>
              <a:t>       								.</a:t>
            </a:r>
            <a:r>
              <a:rPr lang="tr-TR" sz="1400" dirty="0">
                <a:latin typeface="Courier New"/>
                <a:cs typeface="Courier New"/>
              </a:rPr>
              <a:t>∗ A) </a:t>
            </a:r>
            <a:r>
              <a:rPr lang="tr-TR" sz="1400" dirty="0" smtClean="0">
                <a:latin typeface="Courier New"/>
                <a:cs typeface="Courier New"/>
              </a:rPr>
              <a:t> </a:t>
            </a:r>
            <a:r>
              <a:rPr lang="tr-TR" sz="1400" dirty="0">
                <a:latin typeface="Courier New"/>
                <a:cs typeface="Courier New"/>
              </a:rPr>
              <a:t>, 1)), n, 1) .∗ A), 2)), 1) </a:t>
            </a:r>
          </a:p>
          <a:p>
            <a:endParaRPr lang="en-US" sz="1200" dirty="0">
              <a:latin typeface="Courier New"/>
              <a:cs typeface="Courier New"/>
            </a:endParaRPr>
          </a:p>
        </p:txBody>
      </p:sp>
      <p:sp>
        <p:nvSpPr>
          <p:cNvPr id="2" name="Title 1"/>
          <p:cNvSpPr>
            <a:spLocks noGrp="1"/>
          </p:cNvSpPr>
          <p:nvPr>
            <p:ph type="title"/>
          </p:nvPr>
        </p:nvSpPr>
        <p:spPr/>
        <p:txBody>
          <a:bodyPr/>
          <a:lstStyle/>
          <a:p>
            <a:r>
              <a:rPr lang="en-US" dirty="0" smtClean="0"/>
              <a:t>N-gram Prior</a:t>
            </a:r>
            <a:endParaRPr lang="en-US" dirty="0"/>
          </a:p>
        </p:txBody>
      </p:sp>
      <p:cxnSp>
        <p:nvCxnSpPr>
          <p:cNvPr id="20" name="Straight Connector 19"/>
          <p:cNvCxnSpPr/>
          <p:nvPr/>
        </p:nvCxnSpPr>
        <p:spPr>
          <a:xfrm>
            <a:off x="296882" y="1097965"/>
            <a:ext cx="8621486" cy="0"/>
          </a:xfrm>
          <a:prstGeom prst="line">
            <a:avLst/>
          </a:prstGeom>
          <a:ln w="50800" cap="rnd">
            <a:solidFill>
              <a:srgbClr val="CF930B"/>
            </a:solidFill>
            <a:prstDash val="sysDot"/>
          </a:ln>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rotWithShape="1">
          <a:blip r:embed="rId2"/>
          <a:srcRect r="75889"/>
          <a:stretch/>
        </p:blipFill>
        <p:spPr>
          <a:xfrm>
            <a:off x="1239520" y="3078500"/>
            <a:ext cx="1473200" cy="310511"/>
          </a:xfrm>
          <a:prstGeom prst="rect">
            <a:avLst/>
          </a:prstGeom>
        </p:spPr>
      </p:pic>
      <p:pic>
        <p:nvPicPr>
          <p:cNvPr id="8" name="Picture 7"/>
          <p:cNvPicPr>
            <a:picLocks noChangeAspect="1"/>
          </p:cNvPicPr>
          <p:nvPr/>
        </p:nvPicPr>
        <p:blipFill rotWithShape="1">
          <a:blip r:embed="rId2"/>
          <a:srcRect l="26889" r="35334"/>
          <a:stretch/>
        </p:blipFill>
        <p:spPr>
          <a:xfrm>
            <a:off x="1209040" y="3799861"/>
            <a:ext cx="2308239" cy="310510"/>
          </a:xfrm>
          <a:prstGeom prst="rect">
            <a:avLst/>
          </a:prstGeom>
        </p:spPr>
      </p:pic>
      <p:pic>
        <p:nvPicPr>
          <p:cNvPr id="9" name="Picture 8"/>
          <p:cNvPicPr>
            <a:picLocks noChangeAspect="1"/>
          </p:cNvPicPr>
          <p:nvPr/>
        </p:nvPicPr>
        <p:blipFill rotWithShape="1">
          <a:blip r:embed="rId2"/>
          <a:srcRect l="66445" r="4404"/>
          <a:stretch/>
        </p:blipFill>
        <p:spPr>
          <a:xfrm>
            <a:off x="1168401" y="4439940"/>
            <a:ext cx="1781181" cy="310511"/>
          </a:xfrm>
          <a:prstGeom prst="rect">
            <a:avLst/>
          </a:prstGeom>
        </p:spPr>
      </p:pic>
      <p:sp>
        <p:nvSpPr>
          <p:cNvPr id="10" name="Rectangle 9"/>
          <p:cNvSpPr/>
          <p:nvPr/>
        </p:nvSpPr>
        <p:spPr>
          <a:xfrm>
            <a:off x="1137028" y="2595660"/>
            <a:ext cx="1801184" cy="369332"/>
          </a:xfrm>
          <a:prstGeom prst="rect">
            <a:avLst/>
          </a:prstGeom>
        </p:spPr>
        <p:txBody>
          <a:bodyPr wrap="none">
            <a:spAutoFit/>
          </a:bodyPr>
          <a:lstStyle/>
          <a:p>
            <a:r>
              <a:rPr lang="en-US" u="sng" dirty="0" smtClean="0">
                <a:solidFill>
                  <a:prstClr val="black"/>
                </a:solidFill>
                <a:latin typeface="Adobe Caslon Pro"/>
                <a:cs typeface="Adobe Caslon Pro"/>
              </a:rPr>
              <a:t>Target expression</a:t>
            </a:r>
            <a:endParaRPr lang="en-US" sz="1100" u="sng" dirty="0"/>
          </a:p>
        </p:txBody>
      </p:sp>
      <p:sp>
        <p:nvSpPr>
          <p:cNvPr id="11" name="Rectangle 10"/>
          <p:cNvSpPr/>
          <p:nvPr/>
        </p:nvSpPr>
        <p:spPr>
          <a:xfrm>
            <a:off x="4298358" y="2595660"/>
            <a:ext cx="2005677" cy="369332"/>
          </a:xfrm>
          <a:prstGeom prst="rect">
            <a:avLst/>
          </a:prstGeom>
        </p:spPr>
        <p:txBody>
          <a:bodyPr wrap="none">
            <a:spAutoFit/>
          </a:bodyPr>
          <a:lstStyle/>
          <a:p>
            <a:r>
              <a:rPr lang="en-US" u="sng" dirty="0" smtClean="0">
                <a:solidFill>
                  <a:prstClr val="black"/>
                </a:solidFill>
                <a:latin typeface="Adobe Caslon Pro"/>
                <a:cs typeface="Adobe Caslon Pro"/>
              </a:rPr>
              <a:t>Efficient expression</a:t>
            </a:r>
            <a:endParaRPr lang="en-US" sz="1100" u="sng" dirty="0"/>
          </a:p>
        </p:txBody>
      </p:sp>
    </p:spTree>
    <p:extLst>
      <p:ext uri="{BB962C8B-B14F-4D97-AF65-F5344CB8AC3E}">
        <p14:creationId xmlns:p14="http://schemas.microsoft.com/office/powerpoint/2010/main" val="10314706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9" end="9"/>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0" end="1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Building N-gram Prior</a:t>
            </a:r>
            <a:endParaRPr lang="en-US" dirty="0"/>
          </a:p>
        </p:txBody>
      </p:sp>
      <p:sp>
        <p:nvSpPr>
          <p:cNvPr id="3" name="Content Placeholder 2"/>
          <p:cNvSpPr>
            <a:spLocks noGrp="1"/>
          </p:cNvSpPr>
          <p:nvPr>
            <p:ph idx="1"/>
          </p:nvPr>
        </p:nvSpPr>
        <p:spPr>
          <a:xfrm>
            <a:off x="457200" y="1135812"/>
            <a:ext cx="8229600" cy="2850235"/>
          </a:xfrm>
        </p:spPr>
        <p:txBody>
          <a:bodyPr>
            <a:noAutofit/>
          </a:bodyPr>
          <a:lstStyle/>
          <a:p>
            <a:r>
              <a:rPr lang="en-US" dirty="0" smtClean="0"/>
              <a:t>Break solutions into n-grams</a:t>
            </a:r>
            <a:br>
              <a:rPr lang="en-US" dirty="0" smtClean="0"/>
            </a:br>
            <a:endParaRPr lang="en-US" sz="1200" dirty="0" smtClean="0"/>
          </a:p>
          <a:p>
            <a:pPr marL="457200" lvl="1" indent="0">
              <a:buNone/>
            </a:pPr>
            <a:r>
              <a:rPr lang="en-US" dirty="0" smtClean="0"/>
              <a:t>Example solution:</a:t>
            </a:r>
            <a:br>
              <a:rPr lang="en-US" dirty="0" smtClean="0"/>
            </a:br>
            <a:r>
              <a:rPr lang="en-US" dirty="0" smtClean="0"/>
              <a:t>(bi-grams)</a:t>
            </a:r>
            <a:endParaRPr lang="en-US" dirty="0"/>
          </a:p>
          <a:p>
            <a:endParaRPr lang="en-US" sz="2000" dirty="0" smtClean="0"/>
          </a:p>
          <a:p>
            <a:r>
              <a:rPr lang="en-US" dirty="0" smtClean="0"/>
              <a:t>Prior is histogram of n-grams:</a:t>
            </a:r>
            <a:endParaRPr lang="en-US" dirty="0"/>
          </a:p>
          <a:p>
            <a:endParaRPr lang="en-US" dirty="0" smtClean="0"/>
          </a:p>
        </p:txBody>
      </p:sp>
      <p:pic>
        <p:nvPicPr>
          <p:cNvPr id="4" name="Shape 173"/>
          <p:cNvPicPr preferRelativeResize="0"/>
          <p:nvPr/>
        </p:nvPicPr>
        <p:blipFill>
          <a:blip r:embed="rId2">
            <a:alphaModFix/>
          </a:blip>
          <a:stretch>
            <a:fillRect/>
          </a:stretch>
        </p:blipFill>
        <p:spPr>
          <a:xfrm>
            <a:off x="4053640" y="1605961"/>
            <a:ext cx="4792650" cy="1500839"/>
          </a:xfrm>
          <a:prstGeom prst="rect">
            <a:avLst/>
          </a:prstGeom>
          <a:noFill/>
          <a:ln>
            <a:noFill/>
          </a:ln>
        </p:spPr>
      </p:pic>
      <p:sp>
        <p:nvSpPr>
          <p:cNvPr id="6" name="Oval 5"/>
          <p:cNvSpPr/>
          <p:nvPr/>
        </p:nvSpPr>
        <p:spPr>
          <a:xfrm>
            <a:off x="7258589" y="1518744"/>
            <a:ext cx="1222675" cy="454912"/>
          </a:xfrm>
          <a:prstGeom prst="ellipse">
            <a:avLst/>
          </a:prstGeom>
          <a:noFill/>
          <a:ln>
            <a:solidFill>
              <a:schemeClr val="tx1"/>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rot="19781392">
            <a:off x="6701822" y="1649457"/>
            <a:ext cx="1282098" cy="552826"/>
          </a:xfrm>
          <a:prstGeom prst="ellipse">
            <a:avLst/>
          </a:prstGeom>
          <a:noFill/>
          <a:ln>
            <a:solidFill>
              <a:schemeClr val="tx1"/>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rot="20697607">
            <a:off x="5887455" y="1972447"/>
            <a:ext cx="1282098" cy="552826"/>
          </a:xfrm>
          <a:prstGeom prst="ellipse">
            <a:avLst/>
          </a:prstGeom>
          <a:noFill/>
          <a:ln>
            <a:solidFill>
              <a:schemeClr val="tx1"/>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6030377" y="2134325"/>
            <a:ext cx="1282098" cy="552826"/>
          </a:xfrm>
          <a:prstGeom prst="ellipse">
            <a:avLst/>
          </a:prstGeom>
          <a:noFill/>
          <a:ln>
            <a:solidFill>
              <a:schemeClr val="tx1"/>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6656682" y="2191952"/>
            <a:ext cx="1282098" cy="552826"/>
          </a:xfrm>
          <a:prstGeom prst="ellipse">
            <a:avLst/>
          </a:prstGeom>
          <a:noFill/>
          <a:ln>
            <a:solidFill>
              <a:schemeClr val="tx1"/>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7349334" y="1861011"/>
            <a:ext cx="1282098" cy="552826"/>
          </a:xfrm>
          <a:prstGeom prst="ellipse">
            <a:avLst/>
          </a:prstGeom>
          <a:noFill/>
          <a:ln>
            <a:solidFill>
              <a:schemeClr val="tx1"/>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7861902" y="1833342"/>
            <a:ext cx="1282098" cy="552826"/>
          </a:xfrm>
          <a:prstGeom prst="ellipse">
            <a:avLst/>
          </a:prstGeom>
          <a:noFill/>
          <a:ln>
            <a:solidFill>
              <a:schemeClr val="tx1"/>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smtClean="0"/>
          </a:p>
          <a:p>
            <a:pPr algn="ctr"/>
            <a:endParaRPr lang="en-US" dirty="0"/>
          </a:p>
          <a:p>
            <a:pPr algn="ctr"/>
            <a:endParaRPr lang="en-US" dirty="0" smtClean="0"/>
          </a:p>
          <a:p>
            <a:pPr algn="ctr"/>
            <a:endParaRPr lang="en-US" dirty="0"/>
          </a:p>
          <a:p>
            <a:pPr algn="ctr"/>
            <a:endParaRPr lang="en-US" dirty="0" smtClean="0"/>
          </a:p>
          <a:p>
            <a:pPr algn="ctr"/>
            <a:endParaRPr lang="en-US" dirty="0"/>
          </a:p>
          <a:p>
            <a:pPr algn="ctr"/>
            <a:endParaRPr lang="en-US" dirty="0" smtClean="0"/>
          </a:p>
          <a:p>
            <a:pPr algn="ctr"/>
            <a:endParaRPr lang="en-US" dirty="0"/>
          </a:p>
          <a:p>
            <a:pPr algn="ctr"/>
            <a:endParaRPr lang="en-US" dirty="0" smtClean="0"/>
          </a:p>
          <a:p>
            <a:pPr algn="ctr"/>
            <a:endParaRPr lang="en-US" dirty="0"/>
          </a:p>
          <a:p>
            <a:pPr algn="ctr"/>
            <a:endParaRPr lang="en-US" dirty="0" smtClean="0"/>
          </a:p>
          <a:p>
            <a:pPr algn="ctr"/>
            <a:endParaRPr lang="en-US" dirty="0"/>
          </a:p>
          <a:p>
            <a:pPr algn="ctr"/>
            <a:endParaRPr lang="en-US" dirty="0" smtClean="0"/>
          </a:p>
          <a:p>
            <a:pPr algn="ctr"/>
            <a:endParaRPr lang="en-US" dirty="0"/>
          </a:p>
          <a:p>
            <a:pPr algn="ctr"/>
            <a:endParaRPr lang="en-US" dirty="0" smtClean="0"/>
          </a:p>
          <a:p>
            <a:pPr algn="ctr"/>
            <a:endParaRPr lang="en-US" dirty="0"/>
          </a:p>
          <a:p>
            <a:pPr algn="ctr"/>
            <a:endParaRPr lang="en-US" dirty="0"/>
          </a:p>
        </p:txBody>
      </p:sp>
      <p:sp>
        <p:nvSpPr>
          <p:cNvPr id="14" name="Isosceles Triangle 13"/>
          <p:cNvSpPr/>
          <p:nvPr/>
        </p:nvSpPr>
        <p:spPr>
          <a:xfrm>
            <a:off x="720200" y="5296081"/>
            <a:ext cx="285834" cy="246409"/>
          </a:xfrm>
          <a:prstGeom prst="triangle">
            <a:avLst/>
          </a:prstGeom>
          <a:noFill/>
          <a:ln>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148410" y="5310296"/>
            <a:ext cx="331734" cy="217978"/>
          </a:xfrm>
          <a:prstGeom prst="rect">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1817880" y="5277114"/>
            <a:ext cx="284343" cy="284343"/>
          </a:xfrm>
          <a:prstGeom prst="ellipse">
            <a:avLst/>
          </a:prstGeom>
          <a:noFill/>
          <a:ln>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Diamond 16"/>
          <p:cNvSpPr/>
          <p:nvPr/>
        </p:nvSpPr>
        <p:spPr>
          <a:xfrm>
            <a:off x="2342279" y="5277126"/>
            <a:ext cx="445470" cy="284318"/>
          </a:xfrm>
          <a:prstGeom prst="diamond">
            <a:avLst/>
          </a:prstGeom>
          <a:noFill/>
          <a:ln>
            <a:solidFill>
              <a:srgbClr val="FF00E8"/>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1246090" y="5310296"/>
            <a:ext cx="331734" cy="217978"/>
          </a:xfrm>
          <a:prstGeom prst="rect">
            <a:avLst/>
          </a:prstGeom>
          <a:noFill/>
          <a:ln>
            <a:solidFill>
              <a:srgbClr val="0C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Isosceles Triangle 19"/>
          <p:cNvSpPr/>
          <p:nvPr/>
        </p:nvSpPr>
        <p:spPr>
          <a:xfrm>
            <a:off x="6126373" y="5642383"/>
            <a:ext cx="285834" cy="246409"/>
          </a:xfrm>
          <a:prstGeom prst="triangle">
            <a:avLst/>
          </a:prstGeom>
          <a:noFill/>
          <a:ln>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p:cNvSpPr/>
          <p:nvPr/>
        </p:nvSpPr>
        <p:spPr>
          <a:xfrm>
            <a:off x="136186" y="5689256"/>
            <a:ext cx="331734" cy="217978"/>
          </a:xfrm>
          <a:prstGeom prst="rect">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3027804" y="5371505"/>
            <a:ext cx="90104" cy="9556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Isosceles Triangle 25"/>
          <p:cNvSpPr/>
          <p:nvPr/>
        </p:nvSpPr>
        <p:spPr>
          <a:xfrm>
            <a:off x="3941667" y="5283866"/>
            <a:ext cx="285834" cy="246409"/>
          </a:xfrm>
          <a:prstGeom prst="triangle">
            <a:avLst/>
          </a:prstGeom>
          <a:noFill/>
          <a:ln>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p:nvPr/>
        </p:nvSpPr>
        <p:spPr>
          <a:xfrm>
            <a:off x="3369877" y="5298081"/>
            <a:ext cx="331734" cy="217978"/>
          </a:xfrm>
          <a:prstGeom prst="rect">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Oval 27"/>
          <p:cNvSpPr/>
          <p:nvPr/>
        </p:nvSpPr>
        <p:spPr>
          <a:xfrm>
            <a:off x="5039347" y="5264899"/>
            <a:ext cx="284343" cy="284343"/>
          </a:xfrm>
          <a:prstGeom prst="ellipse">
            <a:avLst/>
          </a:prstGeom>
          <a:noFill/>
          <a:ln>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Diamond 28"/>
          <p:cNvSpPr/>
          <p:nvPr/>
        </p:nvSpPr>
        <p:spPr>
          <a:xfrm>
            <a:off x="5563746" y="5264911"/>
            <a:ext cx="445470" cy="284318"/>
          </a:xfrm>
          <a:prstGeom prst="diamond">
            <a:avLst/>
          </a:prstGeom>
          <a:noFill/>
          <a:ln>
            <a:solidFill>
              <a:srgbClr val="FF00E8"/>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ectangle 29"/>
          <p:cNvSpPr/>
          <p:nvPr/>
        </p:nvSpPr>
        <p:spPr>
          <a:xfrm>
            <a:off x="4467557" y="5298081"/>
            <a:ext cx="331734" cy="217978"/>
          </a:xfrm>
          <a:prstGeom prst="rect">
            <a:avLst/>
          </a:prstGeom>
          <a:noFill/>
          <a:ln>
            <a:solidFill>
              <a:srgbClr val="0C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Oval 30"/>
          <p:cNvSpPr/>
          <p:nvPr/>
        </p:nvSpPr>
        <p:spPr>
          <a:xfrm>
            <a:off x="6249271" y="5359290"/>
            <a:ext cx="90104" cy="9556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Isosceles Triangle 31"/>
          <p:cNvSpPr/>
          <p:nvPr/>
        </p:nvSpPr>
        <p:spPr>
          <a:xfrm>
            <a:off x="7076451" y="5272107"/>
            <a:ext cx="285834" cy="246409"/>
          </a:xfrm>
          <a:prstGeom prst="triangle">
            <a:avLst/>
          </a:prstGeom>
          <a:noFill/>
          <a:ln>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Rectangle 32"/>
          <p:cNvSpPr/>
          <p:nvPr/>
        </p:nvSpPr>
        <p:spPr>
          <a:xfrm>
            <a:off x="6504661" y="5286322"/>
            <a:ext cx="331734" cy="217978"/>
          </a:xfrm>
          <a:prstGeom prst="rect">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p:cNvSpPr/>
          <p:nvPr/>
        </p:nvSpPr>
        <p:spPr>
          <a:xfrm>
            <a:off x="8174131" y="5253140"/>
            <a:ext cx="284343" cy="284343"/>
          </a:xfrm>
          <a:prstGeom prst="ellipse">
            <a:avLst/>
          </a:prstGeom>
          <a:noFill/>
          <a:ln>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Diamond 34"/>
          <p:cNvSpPr/>
          <p:nvPr/>
        </p:nvSpPr>
        <p:spPr>
          <a:xfrm>
            <a:off x="8698530" y="5253152"/>
            <a:ext cx="445470" cy="284318"/>
          </a:xfrm>
          <a:prstGeom prst="diamond">
            <a:avLst/>
          </a:prstGeom>
          <a:noFill/>
          <a:ln>
            <a:solidFill>
              <a:srgbClr val="FF00E8"/>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Rectangle 35"/>
          <p:cNvSpPr/>
          <p:nvPr/>
        </p:nvSpPr>
        <p:spPr>
          <a:xfrm>
            <a:off x="7602341" y="5286322"/>
            <a:ext cx="331734" cy="217978"/>
          </a:xfrm>
          <a:prstGeom prst="rect">
            <a:avLst/>
          </a:prstGeom>
          <a:noFill/>
          <a:ln>
            <a:solidFill>
              <a:srgbClr val="0C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Rectangle 37"/>
          <p:cNvSpPr/>
          <p:nvPr/>
        </p:nvSpPr>
        <p:spPr>
          <a:xfrm>
            <a:off x="664870" y="5688799"/>
            <a:ext cx="331734" cy="217978"/>
          </a:xfrm>
          <a:prstGeom prst="rect">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Rectangle 38"/>
          <p:cNvSpPr/>
          <p:nvPr/>
        </p:nvSpPr>
        <p:spPr>
          <a:xfrm>
            <a:off x="1217537" y="5688799"/>
            <a:ext cx="331734" cy="217978"/>
          </a:xfrm>
          <a:prstGeom prst="rect">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Rectangle 39"/>
          <p:cNvSpPr/>
          <p:nvPr/>
        </p:nvSpPr>
        <p:spPr>
          <a:xfrm>
            <a:off x="1793256" y="5700100"/>
            <a:ext cx="331734" cy="217978"/>
          </a:xfrm>
          <a:prstGeom prst="rect">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Rectangle 40"/>
          <p:cNvSpPr/>
          <p:nvPr/>
        </p:nvSpPr>
        <p:spPr>
          <a:xfrm>
            <a:off x="2380735" y="5699643"/>
            <a:ext cx="331734" cy="217978"/>
          </a:xfrm>
          <a:prstGeom prst="rect">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Rectangle 41"/>
          <p:cNvSpPr/>
          <p:nvPr/>
        </p:nvSpPr>
        <p:spPr>
          <a:xfrm>
            <a:off x="2921178" y="5687428"/>
            <a:ext cx="331734" cy="217978"/>
          </a:xfrm>
          <a:prstGeom prst="rect">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Isosceles Triangle 42"/>
          <p:cNvSpPr/>
          <p:nvPr/>
        </p:nvSpPr>
        <p:spPr>
          <a:xfrm>
            <a:off x="3377241" y="5648371"/>
            <a:ext cx="285834" cy="246409"/>
          </a:xfrm>
          <a:prstGeom prst="triangle">
            <a:avLst/>
          </a:prstGeom>
          <a:noFill/>
          <a:ln>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Isosceles Triangle 43"/>
          <p:cNvSpPr/>
          <p:nvPr/>
        </p:nvSpPr>
        <p:spPr>
          <a:xfrm>
            <a:off x="3917684" y="5671431"/>
            <a:ext cx="285834" cy="246409"/>
          </a:xfrm>
          <a:prstGeom prst="triangle">
            <a:avLst/>
          </a:prstGeom>
          <a:noFill/>
          <a:ln>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Isosceles Triangle 44"/>
          <p:cNvSpPr/>
          <p:nvPr/>
        </p:nvSpPr>
        <p:spPr>
          <a:xfrm>
            <a:off x="4469886" y="5659215"/>
            <a:ext cx="285834" cy="246409"/>
          </a:xfrm>
          <a:prstGeom prst="triangle">
            <a:avLst/>
          </a:prstGeom>
          <a:noFill/>
          <a:ln>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Isosceles Triangle 45"/>
          <p:cNvSpPr/>
          <p:nvPr/>
        </p:nvSpPr>
        <p:spPr>
          <a:xfrm>
            <a:off x="5022088" y="5670516"/>
            <a:ext cx="285834" cy="246409"/>
          </a:xfrm>
          <a:prstGeom prst="triangle">
            <a:avLst/>
          </a:prstGeom>
          <a:noFill/>
          <a:ln>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Isosceles Triangle 46"/>
          <p:cNvSpPr/>
          <p:nvPr/>
        </p:nvSpPr>
        <p:spPr>
          <a:xfrm>
            <a:off x="5668361" y="5634784"/>
            <a:ext cx="285834" cy="246409"/>
          </a:xfrm>
          <a:prstGeom prst="triangle">
            <a:avLst/>
          </a:prstGeom>
          <a:noFill/>
          <a:ln>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Oval 47"/>
          <p:cNvSpPr/>
          <p:nvPr/>
        </p:nvSpPr>
        <p:spPr>
          <a:xfrm>
            <a:off x="6568002" y="5641163"/>
            <a:ext cx="284343" cy="284343"/>
          </a:xfrm>
          <a:prstGeom prst="ellipse">
            <a:avLst/>
          </a:prstGeom>
          <a:noFill/>
          <a:ln>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Oval 48"/>
          <p:cNvSpPr/>
          <p:nvPr/>
        </p:nvSpPr>
        <p:spPr>
          <a:xfrm>
            <a:off x="7073169" y="5617189"/>
            <a:ext cx="284343" cy="284343"/>
          </a:xfrm>
          <a:prstGeom prst="ellipse">
            <a:avLst/>
          </a:prstGeom>
          <a:noFill/>
          <a:ln>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Oval 49"/>
          <p:cNvSpPr/>
          <p:nvPr/>
        </p:nvSpPr>
        <p:spPr>
          <a:xfrm>
            <a:off x="7648889" y="5628490"/>
            <a:ext cx="284343" cy="284343"/>
          </a:xfrm>
          <a:prstGeom prst="ellipse">
            <a:avLst/>
          </a:prstGeom>
          <a:noFill/>
          <a:ln>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p:cNvSpPr/>
          <p:nvPr/>
        </p:nvSpPr>
        <p:spPr>
          <a:xfrm>
            <a:off x="8201090" y="5604516"/>
            <a:ext cx="284343" cy="284343"/>
          </a:xfrm>
          <a:prstGeom prst="ellipse">
            <a:avLst/>
          </a:prstGeom>
          <a:noFill/>
          <a:ln>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Oval 51"/>
          <p:cNvSpPr/>
          <p:nvPr/>
        </p:nvSpPr>
        <p:spPr>
          <a:xfrm>
            <a:off x="8776810" y="5639334"/>
            <a:ext cx="284343" cy="284343"/>
          </a:xfrm>
          <a:prstGeom prst="ellipse">
            <a:avLst/>
          </a:prstGeom>
          <a:noFill/>
          <a:ln>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Rectangle 52"/>
          <p:cNvSpPr/>
          <p:nvPr/>
        </p:nvSpPr>
        <p:spPr>
          <a:xfrm>
            <a:off x="1916698" y="4559070"/>
            <a:ext cx="141106" cy="587913"/>
          </a:xfrm>
          <a:prstGeom prst="rect">
            <a:avLst/>
          </a:prstGeom>
          <a:gradFill>
            <a:lin ang="5400000" scaled="0"/>
          </a:gra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Rectangle 53"/>
          <p:cNvSpPr/>
          <p:nvPr/>
        </p:nvSpPr>
        <p:spPr>
          <a:xfrm>
            <a:off x="763862" y="5015396"/>
            <a:ext cx="141106" cy="131587"/>
          </a:xfrm>
          <a:prstGeom prst="rect">
            <a:avLst/>
          </a:prstGeom>
          <a:gradFill>
            <a:lin ang="5400000" scaled="0"/>
          </a:gra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Rectangle 54"/>
          <p:cNvSpPr/>
          <p:nvPr/>
        </p:nvSpPr>
        <p:spPr>
          <a:xfrm>
            <a:off x="3004416" y="4767861"/>
            <a:ext cx="141106" cy="379122"/>
          </a:xfrm>
          <a:prstGeom prst="rect">
            <a:avLst/>
          </a:prstGeom>
          <a:gradFill>
            <a:lin ang="5400000" scaled="0"/>
          </a:gra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Rectangle 55"/>
          <p:cNvSpPr/>
          <p:nvPr/>
        </p:nvSpPr>
        <p:spPr>
          <a:xfrm>
            <a:off x="4013007" y="4767861"/>
            <a:ext cx="141106" cy="379122"/>
          </a:xfrm>
          <a:prstGeom prst="rect">
            <a:avLst/>
          </a:prstGeom>
          <a:gradFill>
            <a:lin ang="5400000" scaled="0"/>
          </a:gra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Rectangle 56"/>
          <p:cNvSpPr/>
          <p:nvPr/>
        </p:nvSpPr>
        <p:spPr>
          <a:xfrm>
            <a:off x="5103819" y="4559070"/>
            <a:ext cx="141106" cy="587913"/>
          </a:xfrm>
          <a:prstGeom prst="rect">
            <a:avLst/>
          </a:prstGeom>
          <a:gradFill>
            <a:lin ang="5400000" scaled="0"/>
          </a:gra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Rectangle 57"/>
          <p:cNvSpPr/>
          <p:nvPr/>
        </p:nvSpPr>
        <p:spPr>
          <a:xfrm>
            <a:off x="3681403" y="6336754"/>
            <a:ext cx="2100803" cy="369332"/>
          </a:xfrm>
          <a:prstGeom prst="rect">
            <a:avLst/>
          </a:prstGeom>
        </p:spPr>
        <p:txBody>
          <a:bodyPr wrap="none">
            <a:spAutoFit/>
          </a:bodyPr>
          <a:lstStyle/>
          <a:p>
            <a:r>
              <a:rPr lang="en-US" dirty="0" smtClean="0">
                <a:latin typeface="Adobe Caslon Pro"/>
                <a:cs typeface="Adobe Caslon Pro"/>
              </a:rPr>
              <a:t>All possible n-grams</a:t>
            </a:r>
            <a:endParaRPr lang="en-US" dirty="0">
              <a:latin typeface="Adobe Caslon Pro"/>
              <a:cs typeface="Adobe Caslon Pro"/>
            </a:endParaRPr>
          </a:p>
        </p:txBody>
      </p:sp>
      <p:cxnSp>
        <p:nvCxnSpPr>
          <p:cNvPr id="60" name="Straight Arrow Connector 59"/>
          <p:cNvCxnSpPr/>
          <p:nvPr/>
        </p:nvCxnSpPr>
        <p:spPr>
          <a:xfrm flipV="1">
            <a:off x="82312" y="5152254"/>
            <a:ext cx="9061688" cy="23516"/>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61" name="Straight Arrow Connector 60"/>
          <p:cNvCxnSpPr/>
          <p:nvPr/>
        </p:nvCxnSpPr>
        <p:spPr>
          <a:xfrm flipV="1">
            <a:off x="175917" y="4268245"/>
            <a:ext cx="12225" cy="963721"/>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67" name="Rectangle 66"/>
          <p:cNvSpPr/>
          <p:nvPr/>
        </p:nvSpPr>
        <p:spPr>
          <a:xfrm>
            <a:off x="2472012" y="5015396"/>
            <a:ext cx="141106" cy="131587"/>
          </a:xfrm>
          <a:prstGeom prst="rect">
            <a:avLst/>
          </a:prstGeom>
          <a:gradFill>
            <a:lin ang="5400000" scaled="0"/>
          </a:gra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Rectangle 67"/>
          <p:cNvSpPr/>
          <p:nvPr/>
        </p:nvSpPr>
        <p:spPr>
          <a:xfrm>
            <a:off x="252233" y="5015396"/>
            <a:ext cx="141106" cy="131587"/>
          </a:xfrm>
          <a:prstGeom prst="rect">
            <a:avLst/>
          </a:prstGeom>
          <a:gradFill>
            <a:lin ang="5400000" scaled="0"/>
          </a:gra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Rectangle 68"/>
          <p:cNvSpPr/>
          <p:nvPr/>
        </p:nvSpPr>
        <p:spPr>
          <a:xfrm>
            <a:off x="4565698" y="5015396"/>
            <a:ext cx="141106" cy="131587"/>
          </a:xfrm>
          <a:prstGeom prst="rect">
            <a:avLst/>
          </a:prstGeom>
          <a:gradFill>
            <a:lin ang="5400000" scaled="0"/>
          </a:gra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Rectangle 69"/>
          <p:cNvSpPr/>
          <p:nvPr/>
        </p:nvSpPr>
        <p:spPr>
          <a:xfrm>
            <a:off x="6224621" y="4767861"/>
            <a:ext cx="141106" cy="379122"/>
          </a:xfrm>
          <a:prstGeom prst="rect">
            <a:avLst/>
          </a:prstGeom>
          <a:gradFill>
            <a:lin ang="5400000" scaled="0"/>
          </a:gra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Rectangle 70"/>
          <p:cNvSpPr/>
          <p:nvPr/>
        </p:nvSpPr>
        <p:spPr>
          <a:xfrm>
            <a:off x="7698645" y="4767861"/>
            <a:ext cx="141106" cy="379122"/>
          </a:xfrm>
          <a:prstGeom prst="rect">
            <a:avLst/>
          </a:prstGeom>
          <a:gradFill>
            <a:lin ang="5400000" scaled="0"/>
          </a:gra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Rectangle 71"/>
          <p:cNvSpPr/>
          <p:nvPr/>
        </p:nvSpPr>
        <p:spPr>
          <a:xfrm>
            <a:off x="7128563" y="5015396"/>
            <a:ext cx="141106" cy="131587"/>
          </a:xfrm>
          <a:prstGeom prst="rect">
            <a:avLst/>
          </a:prstGeom>
          <a:gradFill>
            <a:lin ang="5400000" scaled="0"/>
          </a:gra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Rectangle 72"/>
          <p:cNvSpPr/>
          <p:nvPr/>
        </p:nvSpPr>
        <p:spPr>
          <a:xfrm>
            <a:off x="8818822" y="5015396"/>
            <a:ext cx="141106" cy="131587"/>
          </a:xfrm>
          <a:prstGeom prst="rect">
            <a:avLst/>
          </a:prstGeom>
          <a:gradFill>
            <a:lin ang="5400000" scaled="0"/>
          </a:gra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Left Brace 73"/>
          <p:cNvSpPr/>
          <p:nvPr/>
        </p:nvSpPr>
        <p:spPr>
          <a:xfrm rot="16200000">
            <a:off x="4406913" y="3315704"/>
            <a:ext cx="346388" cy="5772962"/>
          </a:xfrm>
          <a:prstGeom prst="leftBrace">
            <a:avLst/>
          </a:prstGeom>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75" name="Straight Connector 74"/>
          <p:cNvCxnSpPr/>
          <p:nvPr/>
        </p:nvCxnSpPr>
        <p:spPr>
          <a:xfrm>
            <a:off x="296882" y="1121154"/>
            <a:ext cx="8621486" cy="0"/>
          </a:xfrm>
          <a:prstGeom prst="line">
            <a:avLst/>
          </a:prstGeom>
          <a:ln w="50800" cap="rnd">
            <a:solidFill>
              <a:srgbClr val="CF930B"/>
            </a:solidFill>
            <a:prstDash val="sysDot"/>
          </a:ln>
        </p:spPr>
        <p:style>
          <a:lnRef idx="1">
            <a:schemeClr val="accent1"/>
          </a:lnRef>
          <a:fillRef idx="0">
            <a:schemeClr val="accent1"/>
          </a:fillRef>
          <a:effectRef idx="0">
            <a:schemeClr val="accent1"/>
          </a:effectRef>
          <a:fontRef idx="minor">
            <a:schemeClr val="tx1"/>
          </a:fontRef>
        </p:style>
      </p:cxnSp>
      <p:sp>
        <p:nvSpPr>
          <p:cNvPr id="76" name="Rectangle 75"/>
          <p:cNvSpPr/>
          <p:nvPr/>
        </p:nvSpPr>
        <p:spPr>
          <a:xfrm>
            <a:off x="0" y="3100685"/>
            <a:ext cx="9378133" cy="403150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4998158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0" nodeType="clickEffect">
                                  <p:stCondLst>
                                    <p:cond delay="0"/>
                                  </p:stCondLst>
                                  <p:childTnLst>
                                    <p:set>
                                      <p:cBhvr>
                                        <p:cTn id="34" dur="1" fill="hold">
                                          <p:stCondLst>
                                            <p:cond delay="0"/>
                                          </p:stCondLst>
                                        </p:cTn>
                                        <p:tgtEl>
                                          <p:spTgt spid="7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9" grpId="0" animBg="1"/>
      <p:bldP spid="10" grpId="0" animBg="1"/>
      <p:bldP spid="11" grpId="0" animBg="1"/>
      <p:bldP spid="12" grpId="0" animBg="1"/>
      <p:bldP spid="13" grpId="0" animBg="1"/>
      <p:bldP spid="76"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Experiments</a:t>
            </a:r>
            <a:endParaRPr lang="en-US" dirty="0"/>
          </a:p>
        </p:txBody>
      </p:sp>
      <p:sp>
        <p:nvSpPr>
          <p:cNvPr id="3" name="Content Placeholder 2"/>
          <p:cNvSpPr>
            <a:spLocks noGrp="1"/>
          </p:cNvSpPr>
          <p:nvPr>
            <p:ph idx="1"/>
          </p:nvPr>
        </p:nvSpPr>
        <p:spPr>
          <a:xfrm>
            <a:off x="431541" y="1253852"/>
            <a:ext cx="8229600" cy="5442199"/>
          </a:xfrm>
        </p:spPr>
        <p:txBody>
          <a:bodyPr>
            <a:normAutofit/>
          </a:bodyPr>
          <a:lstStyle/>
          <a:p>
            <a:r>
              <a:rPr lang="en-US" dirty="0" smtClean="0"/>
              <a:t>5 families of expressions (vary degree k)</a:t>
            </a:r>
          </a:p>
          <a:p>
            <a:pPr lvl="1"/>
            <a:r>
              <a:rPr lang="en-US" dirty="0" smtClean="0"/>
              <a:t>Multiply-sum:</a:t>
            </a:r>
          </a:p>
          <a:p>
            <a:pPr lvl="1"/>
            <a:r>
              <a:rPr lang="en-US" dirty="0" smtClean="0"/>
              <a:t>Element-wise multiply-sum:</a:t>
            </a:r>
          </a:p>
          <a:p>
            <a:pPr lvl="1"/>
            <a:r>
              <a:rPr lang="en-US" dirty="0" smtClean="0"/>
              <a:t>Symmetric polynomials:</a:t>
            </a:r>
          </a:p>
          <a:p>
            <a:pPr lvl="1"/>
            <a:r>
              <a:rPr lang="en-US" dirty="0" smtClean="0"/>
              <a:t>RBM-1:</a:t>
            </a:r>
          </a:p>
          <a:p>
            <a:pPr lvl="1"/>
            <a:r>
              <a:rPr lang="en-US" dirty="0" smtClean="0"/>
              <a:t>RBM-2: </a:t>
            </a:r>
          </a:p>
          <a:p>
            <a:pPr lvl="1"/>
            <a:endParaRPr lang="en-US" dirty="0"/>
          </a:p>
          <a:p>
            <a:r>
              <a:rPr lang="en-US" dirty="0" smtClean="0"/>
              <a:t>Start with k=1 and work up to k=15</a:t>
            </a:r>
          </a:p>
          <a:p>
            <a:r>
              <a:rPr lang="en-US" dirty="0" smtClean="0"/>
              <a:t>Time cut-off: 600 seconds</a:t>
            </a:r>
          </a:p>
          <a:p>
            <a:r>
              <a:rPr lang="en-US" dirty="0" smtClean="0"/>
              <a:t>Repeat 10 times, measure fraction successful</a:t>
            </a:r>
          </a:p>
          <a:p>
            <a:pPr lvl="1"/>
            <a:endParaRPr lang="en-US" dirty="0"/>
          </a:p>
        </p:txBody>
      </p:sp>
      <p:pic>
        <p:nvPicPr>
          <p:cNvPr id="4" name="Shape 184"/>
          <p:cNvPicPr preferRelativeResize="0"/>
          <p:nvPr/>
        </p:nvPicPr>
        <p:blipFill>
          <a:blip r:embed="rId2">
            <a:alphaModFix/>
          </a:blip>
          <a:stretch>
            <a:fillRect/>
          </a:stretch>
        </p:blipFill>
        <p:spPr>
          <a:xfrm>
            <a:off x="3615353" y="1919125"/>
            <a:ext cx="1490661" cy="381000"/>
          </a:xfrm>
          <a:prstGeom prst="rect">
            <a:avLst/>
          </a:prstGeom>
          <a:noFill/>
          <a:ln>
            <a:noFill/>
          </a:ln>
        </p:spPr>
      </p:pic>
      <p:pic>
        <p:nvPicPr>
          <p:cNvPr id="5" name="Shape 185"/>
          <p:cNvPicPr preferRelativeResize="0"/>
          <p:nvPr/>
        </p:nvPicPr>
        <p:blipFill>
          <a:blip r:embed="rId3">
            <a:alphaModFix/>
          </a:blip>
          <a:stretch>
            <a:fillRect/>
          </a:stretch>
        </p:blipFill>
        <p:spPr>
          <a:xfrm>
            <a:off x="5498045" y="2421452"/>
            <a:ext cx="2210726" cy="355600"/>
          </a:xfrm>
          <a:prstGeom prst="rect">
            <a:avLst/>
          </a:prstGeom>
          <a:noFill/>
          <a:ln>
            <a:noFill/>
          </a:ln>
        </p:spPr>
      </p:pic>
      <p:pic>
        <p:nvPicPr>
          <p:cNvPr id="6" name="Shape 186"/>
          <p:cNvPicPr preferRelativeResize="0"/>
          <p:nvPr/>
        </p:nvPicPr>
        <p:blipFill>
          <a:blip r:embed="rId4">
            <a:alphaModFix/>
          </a:blip>
          <a:stretch>
            <a:fillRect/>
          </a:stretch>
        </p:blipFill>
        <p:spPr>
          <a:xfrm>
            <a:off x="5003252" y="2937681"/>
            <a:ext cx="2122297" cy="419100"/>
          </a:xfrm>
          <a:prstGeom prst="rect">
            <a:avLst/>
          </a:prstGeom>
          <a:noFill/>
          <a:ln>
            <a:noFill/>
          </a:ln>
        </p:spPr>
      </p:pic>
      <p:pic>
        <p:nvPicPr>
          <p:cNvPr id="7" name="Shape 187"/>
          <p:cNvPicPr preferRelativeResize="0"/>
          <p:nvPr/>
        </p:nvPicPr>
        <p:blipFill>
          <a:blip r:embed="rId5">
            <a:alphaModFix/>
          </a:blip>
          <a:stretch>
            <a:fillRect/>
          </a:stretch>
        </p:blipFill>
        <p:spPr>
          <a:xfrm>
            <a:off x="2814072" y="3451532"/>
            <a:ext cx="2248624" cy="406400"/>
          </a:xfrm>
          <a:prstGeom prst="rect">
            <a:avLst/>
          </a:prstGeom>
          <a:noFill/>
          <a:ln>
            <a:noFill/>
          </a:ln>
        </p:spPr>
      </p:pic>
      <p:pic>
        <p:nvPicPr>
          <p:cNvPr id="8" name="Shape 188"/>
          <p:cNvPicPr preferRelativeResize="0"/>
          <p:nvPr/>
        </p:nvPicPr>
        <p:blipFill>
          <a:blip r:embed="rId6">
            <a:alphaModFix/>
          </a:blip>
          <a:stretch>
            <a:fillRect/>
          </a:stretch>
        </p:blipFill>
        <p:spPr>
          <a:xfrm>
            <a:off x="2814072" y="3949821"/>
            <a:ext cx="3436100" cy="419100"/>
          </a:xfrm>
          <a:prstGeom prst="rect">
            <a:avLst/>
          </a:prstGeom>
          <a:noFill/>
          <a:ln>
            <a:noFill/>
          </a:ln>
        </p:spPr>
      </p:pic>
      <p:cxnSp>
        <p:nvCxnSpPr>
          <p:cNvPr id="9" name="Straight Connector 8"/>
          <p:cNvCxnSpPr/>
          <p:nvPr/>
        </p:nvCxnSpPr>
        <p:spPr>
          <a:xfrm>
            <a:off x="296882" y="1121154"/>
            <a:ext cx="8621486" cy="0"/>
          </a:xfrm>
          <a:prstGeom prst="line">
            <a:avLst/>
          </a:prstGeom>
          <a:ln w="50800" cap="rnd">
            <a:solidFill>
              <a:srgbClr val="CF930B"/>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2779815"/>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umAAT_no_rnn.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69060" y="5080"/>
            <a:ext cx="6311900" cy="5257800"/>
          </a:xfrm>
          <a:prstGeom prst="rect">
            <a:avLst/>
          </a:prstGeom>
        </p:spPr>
      </p:pic>
      <p:sp>
        <p:nvSpPr>
          <p:cNvPr id="3" name="Rectangle 2"/>
          <p:cNvSpPr/>
          <p:nvPr/>
        </p:nvSpPr>
        <p:spPr>
          <a:xfrm>
            <a:off x="91440" y="5778808"/>
            <a:ext cx="9144000" cy="1384995"/>
          </a:xfrm>
          <a:prstGeom prst="rect">
            <a:avLst/>
          </a:prstGeom>
        </p:spPr>
        <p:txBody>
          <a:bodyPr wrap="square">
            <a:spAutoFit/>
          </a:bodyPr>
          <a:lstStyle/>
          <a:p>
            <a:r>
              <a:rPr lang="fr-FR" sz="1200" b="1" dirty="0" smtClean="0">
                <a:latin typeface="Courier New"/>
                <a:cs typeface="Courier New"/>
              </a:rPr>
              <a:t>K=2:</a:t>
            </a:r>
            <a:r>
              <a:rPr lang="fr-FR" sz="1200" dirty="0" smtClean="0">
                <a:latin typeface="Courier New"/>
                <a:cs typeface="Courier New"/>
              </a:rPr>
              <a:t>  </a:t>
            </a:r>
            <a:r>
              <a:rPr lang="en-US" sz="1200" dirty="0" smtClean="0">
                <a:latin typeface="Courier New"/>
                <a:cs typeface="Courier New"/>
              </a:rPr>
              <a:t>sum</a:t>
            </a:r>
            <a:r>
              <a:rPr lang="en-US" sz="1200" dirty="0">
                <a:latin typeface="Courier New"/>
                <a:cs typeface="Courier New"/>
              </a:rPr>
              <a:t>((A ∗ ((sum(A, 1)) ’)) , 1</a:t>
            </a:r>
            <a:r>
              <a:rPr lang="en-US" sz="1200" dirty="0" smtClean="0">
                <a:latin typeface="Courier New"/>
                <a:cs typeface="Courier New"/>
              </a:rPr>
              <a:t>);</a:t>
            </a:r>
          </a:p>
          <a:p>
            <a:r>
              <a:rPr lang="en-US" sz="1200" b="1" dirty="0" smtClean="0">
                <a:latin typeface="Courier New"/>
                <a:cs typeface="Courier New"/>
              </a:rPr>
              <a:t>K=5:</a:t>
            </a:r>
            <a:r>
              <a:rPr lang="en-US" sz="1200" dirty="0" smtClean="0">
                <a:latin typeface="Courier New"/>
                <a:cs typeface="Courier New"/>
              </a:rPr>
              <a:t>  </a:t>
            </a:r>
            <a:r>
              <a:rPr lang="fr-FR" sz="1200" dirty="0" err="1" smtClean="0">
                <a:latin typeface="Courier New"/>
                <a:cs typeface="Courier New"/>
              </a:rPr>
              <a:t>sum</a:t>
            </a:r>
            <a:r>
              <a:rPr lang="fr-FR" sz="1200" dirty="0">
                <a:latin typeface="Courier New"/>
                <a:cs typeface="Courier New"/>
              </a:rPr>
              <a:t>((A ∗ ((((A ∗ (((</a:t>
            </a:r>
            <a:r>
              <a:rPr lang="fr-FR" sz="1200" dirty="0" err="1">
                <a:latin typeface="Courier New"/>
                <a:cs typeface="Courier New"/>
              </a:rPr>
              <a:t>sum</a:t>
            </a:r>
            <a:r>
              <a:rPr lang="fr-FR" sz="1200" dirty="0">
                <a:latin typeface="Courier New"/>
                <a:cs typeface="Courier New"/>
              </a:rPr>
              <a:t>((A’), 1)) ∗ A)’))’) ∗ A)’)), 1) </a:t>
            </a:r>
            <a:endParaRPr lang="en-US" sz="1200" dirty="0" smtClean="0">
              <a:latin typeface="Courier New"/>
              <a:cs typeface="Courier New"/>
            </a:endParaRPr>
          </a:p>
          <a:p>
            <a:r>
              <a:rPr lang="en-US" sz="1200" b="1" dirty="0" smtClean="0">
                <a:latin typeface="Courier New"/>
                <a:cs typeface="Courier New"/>
              </a:rPr>
              <a:t>K=9:</a:t>
            </a:r>
            <a:r>
              <a:rPr lang="en-US" sz="1200" dirty="0" smtClean="0">
                <a:latin typeface="Courier New"/>
                <a:cs typeface="Courier New"/>
              </a:rPr>
              <a:t>  </a:t>
            </a:r>
            <a:r>
              <a:rPr lang="fr-FR" sz="1200" dirty="0" err="1" smtClean="0">
                <a:latin typeface="Courier New"/>
                <a:cs typeface="Courier New"/>
              </a:rPr>
              <a:t>sum</a:t>
            </a:r>
            <a:r>
              <a:rPr lang="fr-FR" sz="1200" dirty="0">
                <a:latin typeface="Courier New"/>
                <a:cs typeface="Courier New"/>
              </a:rPr>
              <a:t>((A ∗ ((((A ∗ ((((A ∗ ((((A ∗ (((</a:t>
            </a:r>
            <a:r>
              <a:rPr lang="fr-FR" sz="1200" dirty="0" err="1">
                <a:latin typeface="Courier New"/>
                <a:cs typeface="Courier New"/>
              </a:rPr>
              <a:t>sum</a:t>
            </a:r>
            <a:r>
              <a:rPr lang="fr-FR" sz="1200" dirty="0">
                <a:latin typeface="Courier New"/>
                <a:cs typeface="Courier New"/>
              </a:rPr>
              <a:t>((A’), 1)) ∗ A)’))’) ∗ A)’))’) ∗ A)’))’) ∗ A)’)), 1)) </a:t>
            </a:r>
            <a:endParaRPr lang="fr-FR" sz="1200" dirty="0" smtClean="0">
              <a:latin typeface="Courier New"/>
              <a:cs typeface="Courier New"/>
            </a:endParaRPr>
          </a:p>
          <a:p>
            <a:r>
              <a:rPr lang="fr-FR" sz="1200" b="1" dirty="0" smtClean="0">
                <a:latin typeface="Courier New"/>
                <a:cs typeface="Courier New"/>
              </a:rPr>
              <a:t>K=14:</a:t>
            </a:r>
            <a:r>
              <a:rPr lang="fr-FR" sz="1200" dirty="0" smtClean="0">
                <a:latin typeface="Courier New"/>
                <a:cs typeface="Courier New"/>
              </a:rPr>
              <a:t> </a:t>
            </a:r>
            <a:r>
              <a:rPr lang="fr-FR" sz="1200" dirty="0" err="1">
                <a:latin typeface="Courier New"/>
                <a:cs typeface="Courier New"/>
              </a:rPr>
              <a:t>sum</a:t>
            </a:r>
            <a:r>
              <a:rPr lang="fr-FR" sz="1200" dirty="0">
                <a:latin typeface="Courier New"/>
                <a:cs typeface="Courier New"/>
              </a:rPr>
              <a:t>((A ∗ ((((A ∗ ((((A ∗ ((((A ∗ ((((A ∗ ((((A ∗ ((((A ∗ ((</a:t>
            </a:r>
            <a:r>
              <a:rPr lang="fr-FR" sz="1200" dirty="0" err="1">
                <a:latin typeface="Courier New"/>
                <a:cs typeface="Courier New"/>
              </a:rPr>
              <a:t>sum</a:t>
            </a:r>
            <a:r>
              <a:rPr lang="fr-FR" sz="1200" dirty="0">
                <a:latin typeface="Courier New"/>
                <a:cs typeface="Courier New"/>
              </a:rPr>
              <a:t>(A, 1)) ’)) ’) ∗ A) ’)) ’) ∗ A) ’)</a:t>
            </a:r>
            <a:r>
              <a:rPr lang="fr-FR" sz="1200" dirty="0" smtClean="0">
                <a:latin typeface="Courier New"/>
                <a:cs typeface="Courier New"/>
              </a:rPr>
              <a:t>) </a:t>
            </a:r>
            <a:r>
              <a:rPr lang="fr-FR" sz="1200" dirty="0">
                <a:latin typeface="Courier New"/>
                <a:cs typeface="Courier New"/>
              </a:rPr>
              <a:t>’) ∗ A)’))’) ∗ A)’))’) ∗ A)’))’) ∗ A)’)), 1) </a:t>
            </a:r>
          </a:p>
          <a:p>
            <a:endParaRPr lang="fr-FR" sz="1200" dirty="0">
              <a:latin typeface="Courier New"/>
              <a:cs typeface="Courier New"/>
            </a:endParaRPr>
          </a:p>
          <a:p>
            <a:endParaRPr lang="en-US" sz="1200" dirty="0">
              <a:latin typeface="Courier New"/>
              <a:cs typeface="Courier New"/>
            </a:endParaRPr>
          </a:p>
        </p:txBody>
      </p:sp>
      <p:pic>
        <p:nvPicPr>
          <p:cNvPr id="8" name="Picture 7"/>
          <p:cNvPicPr>
            <a:picLocks noChangeAspect="1"/>
          </p:cNvPicPr>
          <p:nvPr/>
        </p:nvPicPr>
        <p:blipFill>
          <a:blip r:embed="rId3"/>
          <a:stretch>
            <a:fillRect/>
          </a:stretch>
        </p:blipFill>
        <p:spPr>
          <a:xfrm>
            <a:off x="0" y="5270500"/>
            <a:ext cx="9144000" cy="463935"/>
          </a:xfrm>
          <a:prstGeom prst="rect">
            <a:avLst/>
          </a:prstGeom>
        </p:spPr>
      </p:pic>
    </p:spTree>
    <p:extLst>
      <p:ext uri="{BB962C8B-B14F-4D97-AF65-F5344CB8AC3E}">
        <p14:creationId xmlns:p14="http://schemas.microsoft.com/office/powerpoint/2010/main" val="242391198"/>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multAAAT_no_rnn.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3151" y="8662"/>
            <a:ext cx="6311900" cy="5257800"/>
          </a:xfrm>
          <a:prstGeom prst="rect">
            <a:avLst/>
          </a:prstGeom>
        </p:spPr>
      </p:pic>
      <p:pic>
        <p:nvPicPr>
          <p:cNvPr id="3" name="Picture 2"/>
          <p:cNvPicPr>
            <a:picLocks noChangeAspect="1"/>
          </p:cNvPicPr>
          <p:nvPr/>
        </p:nvPicPr>
        <p:blipFill>
          <a:blip r:embed="rId3"/>
          <a:stretch>
            <a:fillRect/>
          </a:stretch>
        </p:blipFill>
        <p:spPr>
          <a:xfrm>
            <a:off x="20320" y="5280660"/>
            <a:ext cx="9144000" cy="464695"/>
          </a:xfrm>
          <a:prstGeom prst="rect">
            <a:avLst/>
          </a:prstGeom>
        </p:spPr>
      </p:pic>
      <p:sp>
        <p:nvSpPr>
          <p:cNvPr id="5" name="Rectangle 4"/>
          <p:cNvSpPr/>
          <p:nvPr/>
        </p:nvSpPr>
        <p:spPr>
          <a:xfrm>
            <a:off x="91440" y="5901621"/>
            <a:ext cx="8911514" cy="1015663"/>
          </a:xfrm>
          <a:prstGeom prst="rect">
            <a:avLst/>
          </a:prstGeom>
        </p:spPr>
        <p:txBody>
          <a:bodyPr wrap="none">
            <a:spAutoFit/>
          </a:bodyPr>
          <a:lstStyle/>
          <a:p>
            <a:r>
              <a:rPr lang="en-US" sz="1200" b="1" dirty="0" smtClean="0">
                <a:latin typeface="Courier New"/>
                <a:cs typeface="Courier New"/>
              </a:rPr>
              <a:t>K=2:</a:t>
            </a:r>
            <a:r>
              <a:rPr lang="en-US" sz="1200" dirty="0" smtClean="0">
                <a:latin typeface="Courier New"/>
                <a:cs typeface="Courier New"/>
              </a:rPr>
              <a:t>   sum</a:t>
            </a:r>
            <a:r>
              <a:rPr lang="en-US" sz="1200" dirty="0">
                <a:latin typeface="Courier New"/>
                <a:cs typeface="Courier New"/>
              </a:rPr>
              <a:t>(((sum(A, 1)) .∗ (sum(A, 1))) , 2</a:t>
            </a:r>
            <a:r>
              <a:rPr lang="en-US" sz="1200" dirty="0" smtClean="0">
                <a:latin typeface="Courier New"/>
                <a:cs typeface="Courier New"/>
              </a:rPr>
              <a:t>)</a:t>
            </a:r>
          </a:p>
          <a:p>
            <a:r>
              <a:rPr lang="tr-TR" sz="1200" b="1" dirty="0" smtClean="0">
                <a:latin typeface="Courier New"/>
                <a:cs typeface="Courier New"/>
              </a:rPr>
              <a:t>K=3:</a:t>
            </a:r>
            <a:r>
              <a:rPr lang="tr-TR" sz="1200" dirty="0" smtClean="0">
                <a:latin typeface="Courier New"/>
                <a:cs typeface="Courier New"/>
              </a:rPr>
              <a:t>   </a:t>
            </a:r>
            <a:r>
              <a:rPr lang="tr-TR" sz="1200" dirty="0" err="1" smtClean="0">
                <a:latin typeface="Courier New"/>
                <a:cs typeface="Courier New"/>
              </a:rPr>
              <a:t>sum</a:t>
            </a:r>
            <a:r>
              <a:rPr lang="tr-TR" sz="1200" dirty="0">
                <a:latin typeface="Courier New"/>
                <a:cs typeface="Courier New"/>
              </a:rPr>
              <a:t>((</a:t>
            </a:r>
            <a:r>
              <a:rPr lang="tr-TR" sz="1200" dirty="0" err="1">
                <a:latin typeface="Courier New"/>
                <a:cs typeface="Courier New"/>
              </a:rPr>
              <a:t>sum</a:t>
            </a:r>
            <a:r>
              <a:rPr lang="tr-TR" sz="1200" dirty="0">
                <a:latin typeface="Courier New"/>
                <a:cs typeface="Courier New"/>
              </a:rPr>
              <a:t>(((</a:t>
            </a:r>
            <a:r>
              <a:rPr lang="tr-TR" sz="1200" dirty="0" err="1">
                <a:latin typeface="Courier New"/>
                <a:cs typeface="Courier New"/>
              </a:rPr>
              <a:t>repmat</a:t>
            </a:r>
            <a:r>
              <a:rPr lang="tr-TR" sz="1200" dirty="0">
                <a:latin typeface="Courier New"/>
                <a:cs typeface="Courier New"/>
              </a:rPr>
              <a:t>((</a:t>
            </a:r>
            <a:r>
              <a:rPr lang="tr-TR" sz="1200" dirty="0" err="1">
                <a:latin typeface="Courier New"/>
                <a:cs typeface="Courier New"/>
              </a:rPr>
              <a:t>sum</a:t>
            </a:r>
            <a:r>
              <a:rPr lang="tr-TR" sz="1200" dirty="0">
                <a:latin typeface="Courier New"/>
                <a:cs typeface="Courier New"/>
              </a:rPr>
              <a:t>((</a:t>
            </a:r>
            <a:r>
              <a:rPr lang="tr-TR" sz="1200" dirty="0" err="1">
                <a:latin typeface="Courier New"/>
                <a:cs typeface="Courier New"/>
              </a:rPr>
              <a:t>repmat</a:t>
            </a:r>
            <a:r>
              <a:rPr lang="tr-TR" sz="1200" dirty="0">
                <a:latin typeface="Courier New"/>
                <a:cs typeface="Courier New"/>
              </a:rPr>
              <a:t>((</a:t>
            </a:r>
            <a:r>
              <a:rPr lang="tr-TR" sz="1200" dirty="0" err="1">
                <a:latin typeface="Courier New"/>
                <a:cs typeface="Courier New"/>
              </a:rPr>
              <a:t>sum</a:t>
            </a:r>
            <a:r>
              <a:rPr lang="tr-TR" sz="1200" dirty="0">
                <a:latin typeface="Courier New"/>
                <a:cs typeface="Courier New"/>
              </a:rPr>
              <a:t>(A, 1)), n, 1) .∗ A), 2)), 1, m) .∗ A) .∗ A), 2)), 1) </a:t>
            </a:r>
          </a:p>
          <a:p>
            <a:r>
              <a:rPr lang="tr-TR" sz="1200" b="1" dirty="0" smtClean="0">
                <a:latin typeface="Courier New"/>
                <a:cs typeface="Courier New"/>
              </a:rPr>
              <a:t>K=4:</a:t>
            </a:r>
            <a:r>
              <a:rPr lang="tr-TR" sz="1200" dirty="0" smtClean="0">
                <a:latin typeface="Courier New"/>
                <a:cs typeface="Courier New"/>
              </a:rPr>
              <a:t>   </a:t>
            </a:r>
            <a:r>
              <a:rPr lang="tr-TR" sz="1200" dirty="0" err="1" smtClean="0">
                <a:latin typeface="Courier New"/>
                <a:cs typeface="Courier New"/>
              </a:rPr>
              <a:t>sum</a:t>
            </a:r>
            <a:r>
              <a:rPr lang="tr-TR" sz="1200" dirty="0">
                <a:latin typeface="Courier New"/>
                <a:cs typeface="Courier New"/>
              </a:rPr>
              <a:t>((</a:t>
            </a:r>
            <a:r>
              <a:rPr lang="tr-TR" sz="1200" dirty="0" err="1">
                <a:latin typeface="Courier New"/>
                <a:cs typeface="Courier New"/>
              </a:rPr>
              <a:t>sum</a:t>
            </a:r>
            <a:r>
              <a:rPr lang="tr-TR" sz="1200" dirty="0">
                <a:latin typeface="Courier New"/>
                <a:cs typeface="Courier New"/>
              </a:rPr>
              <a:t>((</a:t>
            </a:r>
            <a:r>
              <a:rPr lang="tr-TR" sz="1200" dirty="0" err="1">
                <a:latin typeface="Courier New"/>
                <a:cs typeface="Courier New"/>
              </a:rPr>
              <a:t>repmat</a:t>
            </a:r>
            <a:r>
              <a:rPr lang="tr-TR" sz="1200" dirty="0">
                <a:latin typeface="Courier New"/>
                <a:cs typeface="Courier New"/>
              </a:rPr>
              <a:t>((</a:t>
            </a:r>
            <a:r>
              <a:rPr lang="tr-TR" sz="1200" dirty="0" err="1">
                <a:latin typeface="Courier New"/>
                <a:cs typeface="Courier New"/>
              </a:rPr>
              <a:t>sum</a:t>
            </a:r>
            <a:r>
              <a:rPr lang="tr-TR" sz="1200" dirty="0">
                <a:latin typeface="Courier New"/>
                <a:cs typeface="Courier New"/>
              </a:rPr>
              <a:t>((</a:t>
            </a:r>
            <a:r>
              <a:rPr lang="tr-TR" sz="1200" dirty="0" err="1">
                <a:latin typeface="Courier New"/>
                <a:cs typeface="Courier New"/>
              </a:rPr>
              <a:t>repmat</a:t>
            </a:r>
            <a:r>
              <a:rPr lang="tr-TR" sz="1200" dirty="0">
                <a:latin typeface="Courier New"/>
                <a:cs typeface="Courier New"/>
              </a:rPr>
              <a:t>((</a:t>
            </a:r>
            <a:r>
              <a:rPr lang="tr-TR" sz="1200" dirty="0" err="1">
                <a:latin typeface="Courier New"/>
                <a:cs typeface="Courier New"/>
              </a:rPr>
              <a:t>sum</a:t>
            </a:r>
            <a:r>
              <a:rPr lang="tr-TR" sz="1200" dirty="0">
                <a:latin typeface="Courier New"/>
                <a:cs typeface="Courier New"/>
              </a:rPr>
              <a:t>(((</a:t>
            </a:r>
            <a:r>
              <a:rPr lang="tr-TR" sz="1200" dirty="0" err="1">
                <a:latin typeface="Courier New"/>
                <a:cs typeface="Courier New"/>
              </a:rPr>
              <a:t>repmat</a:t>
            </a:r>
            <a:r>
              <a:rPr lang="tr-TR" sz="1200" dirty="0">
                <a:latin typeface="Courier New"/>
                <a:cs typeface="Courier New"/>
              </a:rPr>
              <a:t>((</a:t>
            </a:r>
            <a:r>
              <a:rPr lang="tr-TR" sz="1200" dirty="0" err="1">
                <a:latin typeface="Courier New"/>
                <a:cs typeface="Courier New"/>
              </a:rPr>
              <a:t>sum</a:t>
            </a:r>
            <a:r>
              <a:rPr lang="tr-TR" sz="1200" dirty="0">
                <a:latin typeface="Courier New"/>
                <a:cs typeface="Courier New"/>
              </a:rPr>
              <a:t>(A, 1)), n, 1) .∗ A) .∗ A), 2)), 1, m) </a:t>
            </a:r>
            <a:r>
              <a:rPr lang="tr-TR" sz="1200" dirty="0" smtClean="0">
                <a:latin typeface="Courier New"/>
                <a:cs typeface="Courier New"/>
              </a:rPr>
              <a:t/>
            </a:r>
            <a:br>
              <a:rPr lang="tr-TR" sz="1200" dirty="0" smtClean="0">
                <a:latin typeface="Courier New"/>
                <a:cs typeface="Courier New"/>
              </a:rPr>
            </a:br>
            <a:r>
              <a:rPr lang="tr-TR" sz="1200" dirty="0" smtClean="0">
                <a:latin typeface="Courier New"/>
                <a:cs typeface="Courier New"/>
              </a:rPr>
              <a:t>       .</a:t>
            </a:r>
            <a:r>
              <a:rPr lang="tr-TR" sz="1200" dirty="0">
                <a:latin typeface="Courier New"/>
                <a:cs typeface="Courier New"/>
              </a:rPr>
              <a:t>∗ A) </a:t>
            </a:r>
            <a:r>
              <a:rPr lang="tr-TR" sz="1200" dirty="0" smtClean="0">
                <a:latin typeface="Courier New"/>
                <a:cs typeface="Courier New"/>
              </a:rPr>
              <a:t> </a:t>
            </a:r>
            <a:r>
              <a:rPr lang="tr-TR" sz="1200" dirty="0">
                <a:latin typeface="Courier New"/>
                <a:cs typeface="Courier New"/>
              </a:rPr>
              <a:t>, 1)), n, 1) .∗ A), 2)), 1) </a:t>
            </a:r>
          </a:p>
          <a:p>
            <a:endParaRPr lang="en-US" sz="1200" dirty="0">
              <a:latin typeface="Courier New"/>
              <a:cs typeface="Courier New"/>
            </a:endParaRPr>
          </a:p>
        </p:txBody>
      </p:sp>
    </p:spTree>
    <p:extLst>
      <p:ext uri="{BB962C8B-B14F-4D97-AF65-F5344CB8AC3E}">
        <p14:creationId xmlns:p14="http://schemas.microsoft.com/office/powerpoint/2010/main" val="1893711804"/>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ym_no_rnn.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6789" y="7869"/>
            <a:ext cx="6311900" cy="5219700"/>
          </a:xfrm>
          <a:prstGeom prst="rect">
            <a:avLst/>
          </a:prstGeom>
        </p:spPr>
      </p:pic>
      <p:pic>
        <p:nvPicPr>
          <p:cNvPr id="6" name="Picture 5"/>
          <p:cNvPicPr>
            <a:picLocks noChangeAspect="1"/>
          </p:cNvPicPr>
          <p:nvPr/>
        </p:nvPicPr>
        <p:blipFill>
          <a:blip r:embed="rId3"/>
          <a:stretch>
            <a:fillRect/>
          </a:stretch>
        </p:blipFill>
        <p:spPr>
          <a:xfrm>
            <a:off x="325120" y="5103284"/>
            <a:ext cx="8392160" cy="571774"/>
          </a:xfrm>
          <a:prstGeom prst="rect">
            <a:avLst/>
          </a:prstGeom>
        </p:spPr>
      </p:pic>
      <p:sp>
        <p:nvSpPr>
          <p:cNvPr id="7" name="Rectangle 6"/>
          <p:cNvSpPr/>
          <p:nvPr/>
        </p:nvSpPr>
        <p:spPr>
          <a:xfrm>
            <a:off x="88471" y="5667941"/>
            <a:ext cx="9203886" cy="1384995"/>
          </a:xfrm>
          <a:prstGeom prst="rect">
            <a:avLst/>
          </a:prstGeom>
        </p:spPr>
        <p:txBody>
          <a:bodyPr wrap="none">
            <a:spAutoFit/>
          </a:bodyPr>
          <a:lstStyle/>
          <a:p>
            <a:r>
              <a:rPr lang="fr-FR" sz="1200" b="1" dirty="0" smtClean="0">
                <a:latin typeface="Courier New"/>
                <a:cs typeface="Courier New"/>
              </a:rPr>
              <a:t>K=2:</a:t>
            </a:r>
            <a:r>
              <a:rPr lang="fr-FR" sz="1200" dirty="0" smtClean="0">
                <a:latin typeface="Courier New"/>
                <a:cs typeface="Courier New"/>
              </a:rPr>
              <a:t> (</a:t>
            </a:r>
            <a:r>
              <a:rPr lang="fr-FR" sz="1200" dirty="0">
                <a:latin typeface="Courier New"/>
                <a:cs typeface="Courier New"/>
              </a:rPr>
              <a:t>1 / 2) ∗ (((</a:t>
            </a:r>
            <a:r>
              <a:rPr lang="fr-FR" sz="1200" dirty="0" err="1">
                <a:latin typeface="Courier New"/>
                <a:cs typeface="Courier New"/>
              </a:rPr>
              <a:t>sum</a:t>
            </a:r>
            <a:r>
              <a:rPr lang="fr-FR" sz="1200" dirty="0">
                <a:latin typeface="Courier New"/>
                <a:cs typeface="Courier New"/>
              </a:rPr>
              <a:t>(A, 2)) ∗ (</a:t>
            </a:r>
            <a:r>
              <a:rPr lang="fr-FR" sz="1200" dirty="0" err="1">
                <a:latin typeface="Courier New"/>
                <a:cs typeface="Courier New"/>
              </a:rPr>
              <a:t>sum</a:t>
            </a:r>
            <a:r>
              <a:rPr lang="fr-FR" sz="1200" dirty="0">
                <a:latin typeface="Courier New"/>
                <a:cs typeface="Courier New"/>
              </a:rPr>
              <a:t>(A, 2)))) + (50 / −100) ∗ ((A ∗ (A’)))</a:t>
            </a:r>
            <a:r>
              <a:rPr lang="fr-FR" sz="1200" dirty="0" smtClean="0">
                <a:latin typeface="Courier New"/>
                <a:cs typeface="Courier New"/>
              </a:rPr>
              <a:t>;</a:t>
            </a:r>
          </a:p>
          <a:p>
            <a:r>
              <a:rPr lang="fr-FR" sz="1200" b="1" dirty="0" smtClean="0">
                <a:latin typeface="Courier New"/>
                <a:cs typeface="Courier New"/>
              </a:rPr>
              <a:t>K=3:</a:t>
            </a:r>
            <a:r>
              <a:rPr lang="fr-FR" sz="1200" dirty="0" smtClean="0">
                <a:latin typeface="Courier New"/>
                <a:cs typeface="Courier New"/>
              </a:rPr>
              <a:t> (</a:t>
            </a:r>
            <a:r>
              <a:rPr lang="fr-FR" sz="1200" dirty="0">
                <a:latin typeface="Courier New"/>
                <a:cs typeface="Courier New"/>
              </a:rPr>
              <a:t>1 / 6) ∗ ((</a:t>
            </a:r>
            <a:r>
              <a:rPr lang="fr-FR" sz="1200" dirty="0" err="1">
                <a:latin typeface="Courier New"/>
                <a:cs typeface="Courier New"/>
              </a:rPr>
              <a:t>sum</a:t>
            </a:r>
            <a:r>
              <a:rPr lang="fr-FR" sz="1200" dirty="0">
                <a:latin typeface="Courier New"/>
                <a:cs typeface="Courier New"/>
              </a:rPr>
              <a:t>(((</a:t>
            </a:r>
            <a:r>
              <a:rPr lang="fr-FR" sz="1200" dirty="0" err="1">
                <a:latin typeface="Courier New"/>
                <a:cs typeface="Courier New"/>
              </a:rPr>
              <a:t>sum</a:t>
            </a:r>
            <a:r>
              <a:rPr lang="fr-FR" sz="1200" dirty="0">
                <a:latin typeface="Courier New"/>
                <a:cs typeface="Courier New"/>
              </a:rPr>
              <a:t>(A, 2)) ∗ ((</a:t>
            </a:r>
            <a:r>
              <a:rPr lang="fr-FR" sz="1200" dirty="0" err="1">
                <a:latin typeface="Courier New"/>
                <a:cs typeface="Courier New"/>
              </a:rPr>
              <a:t>sum</a:t>
            </a:r>
            <a:r>
              <a:rPr lang="fr-FR" sz="1200" dirty="0">
                <a:latin typeface="Courier New"/>
                <a:cs typeface="Courier New"/>
              </a:rPr>
              <a:t>(A, 2)) ∗ A)) , 2))) + (50 / −100) ∗ ((A ∗ (((</a:t>
            </a:r>
            <a:r>
              <a:rPr lang="fr-FR" sz="1200" dirty="0" err="1">
                <a:latin typeface="Courier New"/>
                <a:cs typeface="Courier New"/>
              </a:rPr>
              <a:t>sum</a:t>
            </a:r>
            <a:r>
              <a:rPr lang="fr-FR" sz="1200" dirty="0">
                <a:latin typeface="Courier New"/>
                <a:cs typeface="Courier New"/>
              </a:rPr>
              <a:t>(A, 2)) </a:t>
            </a:r>
            <a:r>
              <a:rPr lang="fr-FR" sz="1200" dirty="0" smtClean="0">
                <a:latin typeface="Courier New"/>
                <a:cs typeface="Courier New"/>
              </a:rPr>
              <a:t/>
            </a:r>
            <a:br>
              <a:rPr lang="fr-FR" sz="1200" dirty="0" smtClean="0">
                <a:latin typeface="Courier New"/>
                <a:cs typeface="Courier New"/>
              </a:rPr>
            </a:br>
            <a:r>
              <a:rPr lang="fr-FR" sz="1200" dirty="0" smtClean="0">
                <a:latin typeface="Courier New"/>
                <a:cs typeface="Courier New"/>
              </a:rPr>
              <a:t>     ∗ </a:t>
            </a:r>
            <a:r>
              <a:rPr lang="fr-FR" sz="1200" dirty="0">
                <a:latin typeface="Courier New"/>
                <a:cs typeface="Courier New"/>
              </a:rPr>
              <a:t>A) ’</a:t>
            </a:r>
            <a:r>
              <a:rPr lang="fr-FR" sz="1200" dirty="0" smtClean="0">
                <a:latin typeface="Courier New"/>
                <a:cs typeface="Courier New"/>
              </a:rPr>
              <a:t>) </a:t>
            </a:r>
            <a:r>
              <a:rPr lang="fr-FR" sz="1200" dirty="0">
                <a:latin typeface="Courier New"/>
                <a:cs typeface="Courier New"/>
              </a:rPr>
              <a:t>)) + (1 / 3) ∗ (((A .∗ A) ∗ (A’))); </a:t>
            </a:r>
          </a:p>
          <a:p>
            <a:r>
              <a:rPr lang="en-US" sz="1200" b="1" dirty="0" smtClean="0">
                <a:latin typeface="Courier New"/>
                <a:cs typeface="Courier New"/>
              </a:rPr>
              <a:t>K=4:</a:t>
            </a:r>
            <a:r>
              <a:rPr lang="en-US" sz="1200" dirty="0" smtClean="0">
                <a:latin typeface="Courier New"/>
                <a:cs typeface="Courier New"/>
              </a:rPr>
              <a:t> </a:t>
            </a:r>
            <a:r>
              <a:rPr lang="fr-FR" sz="1200" dirty="0">
                <a:latin typeface="Courier New"/>
                <a:cs typeface="Courier New"/>
              </a:rPr>
              <a:t>(25 / −100) ∗ ((A ∗ (((</a:t>
            </a:r>
            <a:r>
              <a:rPr lang="fr-FR" sz="1200" dirty="0" err="1">
                <a:latin typeface="Courier New"/>
                <a:cs typeface="Courier New"/>
              </a:rPr>
              <a:t>sum</a:t>
            </a:r>
            <a:r>
              <a:rPr lang="fr-FR" sz="1200" dirty="0">
                <a:latin typeface="Courier New"/>
                <a:cs typeface="Courier New"/>
              </a:rPr>
              <a:t>(A, 2)) ∗ ((</a:t>
            </a:r>
            <a:r>
              <a:rPr lang="fr-FR" sz="1200" dirty="0" err="1">
                <a:latin typeface="Courier New"/>
                <a:cs typeface="Courier New"/>
              </a:rPr>
              <a:t>sum</a:t>
            </a:r>
            <a:r>
              <a:rPr lang="fr-FR" sz="1200" dirty="0">
                <a:latin typeface="Courier New"/>
                <a:cs typeface="Courier New"/>
              </a:rPr>
              <a:t>(A, 2)) ∗ A))’))) + (1 / 8) ∗ ((A ∗ ((A ∗ ((A’) ∗ A)</a:t>
            </a:r>
            <a:r>
              <a:rPr lang="fr-FR" sz="1200" dirty="0" smtClean="0">
                <a:latin typeface="Courier New"/>
                <a:cs typeface="Courier New"/>
              </a:rPr>
              <a:t>)</a:t>
            </a:r>
            <a:br>
              <a:rPr lang="fr-FR" sz="1200" dirty="0" smtClean="0">
                <a:latin typeface="Courier New"/>
                <a:cs typeface="Courier New"/>
              </a:rPr>
            </a:br>
            <a:r>
              <a:rPr lang="fr-FR" sz="1200" dirty="0" smtClean="0">
                <a:latin typeface="Courier New"/>
                <a:cs typeface="Courier New"/>
              </a:rPr>
              <a:t>     ’</a:t>
            </a:r>
            <a:r>
              <a:rPr lang="fr-FR" sz="1200" dirty="0">
                <a:latin typeface="Courier New"/>
                <a:cs typeface="Courier New"/>
              </a:rPr>
              <a:t>))</a:t>
            </a:r>
            <a:r>
              <a:rPr lang="fr-FR" sz="1200" dirty="0" smtClean="0">
                <a:latin typeface="Courier New"/>
                <a:cs typeface="Courier New"/>
              </a:rPr>
              <a:t>) </a:t>
            </a:r>
            <a:r>
              <a:rPr lang="fr-FR" sz="1200" dirty="0">
                <a:latin typeface="Courier New"/>
                <a:cs typeface="Courier New"/>
              </a:rPr>
              <a:t>+ (1 / 3) ∗ (((A ∗ ((A’) .∗ (A’))) ∗ (</a:t>
            </a:r>
            <a:r>
              <a:rPr lang="fr-FR" sz="1200" dirty="0" err="1">
                <a:latin typeface="Courier New"/>
                <a:cs typeface="Courier New"/>
              </a:rPr>
              <a:t>sum</a:t>
            </a:r>
            <a:r>
              <a:rPr lang="fr-FR" sz="1200" dirty="0">
                <a:latin typeface="Courier New"/>
                <a:cs typeface="Courier New"/>
              </a:rPr>
              <a:t>(A, 2)))) + (25 / −100) ∗ (((((A’) .∗ (A’))’) ∗ </a:t>
            </a:r>
            <a:r>
              <a:rPr lang="fr-FR" sz="1200" dirty="0" smtClean="0">
                <a:latin typeface="Courier New"/>
                <a:cs typeface="Courier New"/>
              </a:rPr>
              <a:t/>
            </a:r>
            <a:br>
              <a:rPr lang="fr-FR" sz="1200" dirty="0" smtClean="0">
                <a:latin typeface="Courier New"/>
                <a:cs typeface="Courier New"/>
              </a:rPr>
            </a:br>
            <a:r>
              <a:rPr lang="fr-FR" sz="1200" dirty="0" smtClean="0">
                <a:latin typeface="Courier New"/>
                <a:cs typeface="Courier New"/>
              </a:rPr>
              <a:t>     (</a:t>
            </a:r>
            <a:r>
              <a:rPr lang="fr-FR" sz="1200" dirty="0">
                <a:latin typeface="Courier New"/>
                <a:cs typeface="Courier New"/>
              </a:rPr>
              <a:t>(A’) </a:t>
            </a:r>
            <a:r>
              <a:rPr lang="fr-FR" sz="1200" dirty="0" smtClean="0">
                <a:latin typeface="Courier New"/>
                <a:cs typeface="Courier New"/>
              </a:rPr>
              <a:t>.</a:t>
            </a:r>
            <a:r>
              <a:rPr lang="fr-FR" sz="1200" dirty="0">
                <a:latin typeface="Courier New"/>
                <a:cs typeface="Courier New"/>
              </a:rPr>
              <a:t>∗ (</a:t>
            </a:r>
            <a:r>
              <a:rPr lang="fr-FR" sz="1200" dirty="0" smtClean="0">
                <a:latin typeface="Courier New"/>
                <a:cs typeface="Courier New"/>
              </a:rPr>
              <a:t>A’</a:t>
            </a:r>
            <a:r>
              <a:rPr lang="fr-FR" sz="1200" dirty="0">
                <a:latin typeface="Courier New"/>
                <a:cs typeface="Courier New"/>
              </a:rPr>
              <a:t>)))) + (1 / 24) ∗ ((</a:t>
            </a:r>
            <a:r>
              <a:rPr lang="fr-FR" sz="1200" dirty="0" err="1">
                <a:latin typeface="Courier New"/>
                <a:cs typeface="Courier New"/>
              </a:rPr>
              <a:t>sum</a:t>
            </a:r>
            <a:r>
              <a:rPr lang="fr-FR" sz="1200" dirty="0">
                <a:latin typeface="Courier New"/>
                <a:cs typeface="Courier New"/>
              </a:rPr>
              <a:t>(((</a:t>
            </a:r>
            <a:r>
              <a:rPr lang="fr-FR" sz="1200" dirty="0" err="1">
                <a:latin typeface="Courier New"/>
                <a:cs typeface="Courier New"/>
              </a:rPr>
              <a:t>sum</a:t>
            </a:r>
            <a:r>
              <a:rPr lang="fr-FR" sz="1200" dirty="0">
                <a:latin typeface="Courier New"/>
                <a:cs typeface="Courier New"/>
              </a:rPr>
              <a:t>(((</a:t>
            </a:r>
            <a:r>
              <a:rPr lang="fr-FR" sz="1200" dirty="0" err="1">
                <a:latin typeface="Courier New"/>
                <a:cs typeface="Courier New"/>
              </a:rPr>
              <a:t>sum</a:t>
            </a:r>
            <a:r>
              <a:rPr lang="fr-FR" sz="1200" dirty="0">
                <a:latin typeface="Courier New"/>
                <a:cs typeface="Courier New"/>
              </a:rPr>
              <a:t>(A, 2)) ∗ ((</a:t>
            </a:r>
            <a:r>
              <a:rPr lang="fr-FR" sz="1200" dirty="0" err="1">
                <a:latin typeface="Courier New"/>
                <a:cs typeface="Courier New"/>
              </a:rPr>
              <a:t>sum</a:t>
            </a:r>
            <a:r>
              <a:rPr lang="fr-FR" sz="1200" dirty="0">
                <a:latin typeface="Courier New"/>
                <a:cs typeface="Courier New"/>
              </a:rPr>
              <a:t>(A, 2)) ∗ A)), 2)) ∗ A), 2))); </a:t>
            </a:r>
          </a:p>
          <a:p>
            <a:endParaRPr lang="en-US" sz="1200" dirty="0">
              <a:latin typeface="Courier New"/>
              <a:cs typeface="Courier New"/>
            </a:endParaRPr>
          </a:p>
        </p:txBody>
      </p:sp>
    </p:spTree>
    <p:extLst>
      <p:ext uri="{BB962C8B-B14F-4D97-AF65-F5344CB8AC3E}">
        <p14:creationId xmlns:p14="http://schemas.microsoft.com/office/powerpoint/2010/main" val="2631676047"/>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rbm1_no_rnn.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0358" y="6013"/>
            <a:ext cx="6311900" cy="5245100"/>
          </a:xfrm>
          <a:prstGeom prst="rect">
            <a:avLst/>
          </a:prstGeom>
        </p:spPr>
      </p:pic>
      <p:pic>
        <p:nvPicPr>
          <p:cNvPr id="5" name="Shape 187"/>
          <p:cNvPicPr preferRelativeResize="0"/>
          <p:nvPr/>
        </p:nvPicPr>
        <p:blipFill>
          <a:blip r:embed="rId3">
            <a:alphaModFix/>
          </a:blip>
          <a:stretch>
            <a:fillRect/>
          </a:stretch>
        </p:blipFill>
        <p:spPr>
          <a:xfrm>
            <a:off x="3952240" y="0"/>
            <a:ext cx="2702560" cy="503528"/>
          </a:xfrm>
          <a:prstGeom prst="rect">
            <a:avLst/>
          </a:prstGeom>
          <a:noFill/>
          <a:ln>
            <a:noFill/>
          </a:ln>
        </p:spPr>
      </p:pic>
      <p:sp>
        <p:nvSpPr>
          <p:cNvPr id="3" name="Rectangle 2"/>
          <p:cNvSpPr/>
          <p:nvPr/>
        </p:nvSpPr>
        <p:spPr>
          <a:xfrm>
            <a:off x="101600" y="5240329"/>
            <a:ext cx="8971280" cy="1708160"/>
          </a:xfrm>
          <a:prstGeom prst="rect">
            <a:avLst/>
          </a:prstGeom>
        </p:spPr>
        <p:txBody>
          <a:bodyPr wrap="square">
            <a:spAutoFit/>
          </a:bodyPr>
          <a:lstStyle/>
          <a:p>
            <a:r>
              <a:rPr lang="tr-TR" sz="1050" b="1" dirty="0" smtClean="0">
                <a:latin typeface="Courier New"/>
                <a:cs typeface="Courier New"/>
              </a:rPr>
              <a:t>K=2:</a:t>
            </a:r>
            <a:r>
              <a:rPr lang="tr-TR" sz="1050" dirty="0" smtClean="0">
                <a:latin typeface="Courier New"/>
                <a:cs typeface="Courier New"/>
              </a:rPr>
              <a:t> 2ˆ</a:t>
            </a:r>
            <a:r>
              <a:rPr lang="tr-TR" sz="1050" dirty="0">
                <a:latin typeface="Courier New"/>
                <a:cs typeface="Courier New"/>
              </a:rPr>
              <a:t>(n − 3) ∗ (2 ∗ ((</a:t>
            </a:r>
            <a:r>
              <a:rPr lang="tr-TR" sz="1050" dirty="0" err="1">
                <a:latin typeface="Courier New"/>
                <a:cs typeface="Courier New"/>
              </a:rPr>
              <a:t>sum</a:t>
            </a:r>
            <a:r>
              <a:rPr lang="tr-TR" sz="1050" dirty="0">
                <a:latin typeface="Courier New"/>
                <a:cs typeface="Courier New"/>
              </a:rPr>
              <a:t>(((A .∗ A) ’) , 1))) + 2 ∗ ((</a:t>
            </a:r>
            <a:r>
              <a:rPr lang="tr-TR" sz="1050" dirty="0" err="1">
                <a:latin typeface="Courier New"/>
                <a:cs typeface="Courier New"/>
              </a:rPr>
              <a:t>sum</a:t>
            </a:r>
            <a:r>
              <a:rPr lang="tr-TR" sz="1050" dirty="0">
                <a:latin typeface="Courier New"/>
                <a:cs typeface="Courier New"/>
              </a:rPr>
              <a:t>(((A’) .∗ </a:t>
            </a:r>
            <a:r>
              <a:rPr lang="tr-TR" sz="1050" dirty="0" err="1">
                <a:latin typeface="Courier New"/>
                <a:cs typeface="Courier New"/>
              </a:rPr>
              <a:t>repmat</a:t>
            </a:r>
            <a:r>
              <a:rPr lang="tr-TR" sz="1050" dirty="0">
                <a:latin typeface="Courier New"/>
                <a:cs typeface="Courier New"/>
              </a:rPr>
              <a:t>((</a:t>
            </a:r>
            <a:r>
              <a:rPr lang="tr-TR" sz="1050" dirty="0" err="1">
                <a:latin typeface="Courier New"/>
                <a:cs typeface="Courier New"/>
              </a:rPr>
              <a:t>sum</a:t>
            </a:r>
            <a:r>
              <a:rPr lang="tr-TR" sz="1050" dirty="0">
                <a:latin typeface="Courier New"/>
                <a:cs typeface="Courier New"/>
              </a:rPr>
              <a:t>((A’) , 1)) , m, 1)) , 1)))</a:t>
            </a:r>
            <a:r>
              <a:rPr lang="tr-TR" sz="1050" dirty="0" smtClean="0">
                <a:latin typeface="Courier New"/>
                <a:cs typeface="Courier New"/>
              </a:rPr>
              <a:t>)</a:t>
            </a:r>
          </a:p>
          <a:p>
            <a:endParaRPr lang="tr-TR" sz="1050" dirty="0" smtClean="0">
              <a:latin typeface="Courier New"/>
              <a:cs typeface="Courier New"/>
            </a:endParaRPr>
          </a:p>
          <a:p>
            <a:r>
              <a:rPr lang="tr-TR" sz="1050" b="1" dirty="0" smtClean="0">
                <a:latin typeface="Courier New"/>
                <a:cs typeface="Courier New"/>
              </a:rPr>
              <a:t>K=3:</a:t>
            </a:r>
            <a:r>
              <a:rPr lang="tr-TR" sz="1050" dirty="0" smtClean="0">
                <a:latin typeface="Courier New"/>
                <a:cs typeface="Courier New"/>
              </a:rPr>
              <a:t> </a:t>
            </a:r>
            <a:r>
              <a:rPr lang="tr-TR" sz="1050" dirty="0">
                <a:latin typeface="Courier New"/>
                <a:cs typeface="Courier New"/>
              </a:rPr>
              <a:t>2ˆ(n − 4) ∗ (6 ∗ ((</a:t>
            </a:r>
            <a:r>
              <a:rPr lang="tr-TR" sz="1050" dirty="0" err="1">
                <a:latin typeface="Courier New"/>
                <a:cs typeface="Courier New"/>
              </a:rPr>
              <a:t>sum</a:t>
            </a:r>
            <a:r>
              <a:rPr lang="tr-TR" sz="1050" dirty="0">
                <a:latin typeface="Courier New"/>
                <a:cs typeface="Courier New"/>
              </a:rPr>
              <a:t>((((((A’) .∗ </a:t>
            </a:r>
            <a:r>
              <a:rPr lang="tr-TR" sz="1050" dirty="0" err="1">
                <a:latin typeface="Courier New"/>
                <a:cs typeface="Courier New"/>
              </a:rPr>
              <a:t>repmat</a:t>
            </a:r>
            <a:r>
              <a:rPr lang="tr-TR" sz="1050" dirty="0">
                <a:latin typeface="Courier New"/>
                <a:cs typeface="Courier New"/>
              </a:rPr>
              <a:t>((</a:t>
            </a:r>
            <a:r>
              <a:rPr lang="tr-TR" sz="1050" dirty="0" err="1">
                <a:latin typeface="Courier New"/>
                <a:cs typeface="Courier New"/>
              </a:rPr>
              <a:t>sum</a:t>
            </a:r>
            <a:r>
              <a:rPr lang="tr-TR" sz="1050" dirty="0">
                <a:latin typeface="Courier New"/>
                <a:cs typeface="Courier New"/>
              </a:rPr>
              <a:t>((A’) , 1)) , m, 1)) ’) .∗ A) ’) , 1))) + 2 ∗ ((</a:t>
            </a:r>
            <a:r>
              <a:rPr lang="tr-TR" sz="1050" dirty="0" err="1">
                <a:latin typeface="Courier New"/>
                <a:cs typeface="Courier New"/>
              </a:rPr>
              <a:t>sum</a:t>
            </a:r>
            <a:r>
              <a:rPr lang="tr-TR" sz="1050" dirty="0">
                <a:latin typeface="Courier New"/>
                <a:cs typeface="Courier New"/>
              </a:rPr>
              <a:t>(((A’) </a:t>
            </a:r>
            <a:r>
              <a:rPr lang="tr-TR" sz="1050" dirty="0" smtClean="0">
                <a:latin typeface="Courier New"/>
                <a:cs typeface="Courier New"/>
              </a:rPr>
              <a:t>.</a:t>
            </a:r>
            <a:r>
              <a:rPr lang="tr-TR" sz="1050" dirty="0">
                <a:latin typeface="Courier New"/>
                <a:cs typeface="Courier New"/>
              </a:rPr>
              <a:t>∗ </a:t>
            </a:r>
            <a:r>
              <a:rPr lang="tr-TR" sz="1050" dirty="0" err="1">
                <a:latin typeface="Courier New"/>
                <a:cs typeface="Courier New"/>
              </a:rPr>
              <a:t>repmat</a:t>
            </a:r>
            <a:r>
              <a:rPr lang="tr-TR" sz="1050" dirty="0">
                <a:latin typeface="Courier New"/>
                <a:cs typeface="Courier New"/>
              </a:rPr>
              <a:t>((</a:t>
            </a:r>
            <a:r>
              <a:rPr lang="tr-TR" sz="1050" dirty="0" err="1">
                <a:latin typeface="Courier New"/>
                <a:cs typeface="Courier New"/>
              </a:rPr>
              <a:t>sum</a:t>
            </a:r>
            <a:r>
              <a:rPr lang="tr-TR" sz="1050" dirty="0">
                <a:latin typeface="Courier New"/>
                <a:cs typeface="Courier New"/>
              </a:rPr>
              <a:t>(((A’) .∗ </a:t>
            </a:r>
            <a:r>
              <a:rPr lang="tr-TR" sz="1050" dirty="0" err="1">
                <a:latin typeface="Courier New"/>
                <a:cs typeface="Courier New"/>
              </a:rPr>
              <a:t>repmat</a:t>
            </a:r>
            <a:r>
              <a:rPr lang="tr-TR" sz="1050" dirty="0">
                <a:latin typeface="Courier New"/>
                <a:cs typeface="Courier New"/>
              </a:rPr>
              <a:t>((</a:t>
            </a:r>
            <a:r>
              <a:rPr lang="tr-TR" sz="1050" dirty="0" err="1">
                <a:latin typeface="Courier New"/>
                <a:cs typeface="Courier New"/>
              </a:rPr>
              <a:t>sum</a:t>
            </a:r>
            <a:r>
              <a:rPr lang="tr-TR" sz="1050" dirty="0">
                <a:latin typeface="Courier New"/>
                <a:cs typeface="Courier New"/>
              </a:rPr>
              <a:t>((A’) , 1)) , m, 1)) , 1)) , m, 1)) , 1)))); </a:t>
            </a:r>
          </a:p>
          <a:p>
            <a:endParaRPr lang="en-US" sz="1050" b="1" dirty="0" smtClean="0">
              <a:latin typeface="Courier New"/>
              <a:cs typeface="Courier New"/>
            </a:endParaRPr>
          </a:p>
          <a:p>
            <a:r>
              <a:rPr lang="en-US" sz="1050" b="1" dirty="0" smtClean="0">
                <a:latin typeface="Courier New"/>
                <a:cs typeface="Courier New"/>
              </a:rPr>
              <a:t>K=4:</a:t>
            </a:r>
            <a:r>
              <a:rPr lang="en-US" sz="1050" dirty="0" smtClean="0">
                <a:latin typeface="Courier New"/>
                <a:cs typeface="Courier New"/>
              </a:rPr>
              <a:t> </a:t>
            </a:r>
            <a:r>
              <a:rPr lang="tr-TR" sz="1050" dirty="0">
                <a:latin typeface="Courier New"/>
                <a:cs typeface="Courier New"/>
              </a:rPr>
              <a:t>2ˆ(n − 5) ∗ (12 ∗ (((</a:t>
            </a:r>
            <a:r>
              <a:rPr lang="tr-TR" sz="1050" dirty="0" err="1">
                <a:latin typeface="Courier New"/>
                <a:cs typeface="Courier New"/>
              </a:rPr>
              <a:t>sum</a:t>
            </a:r>
            <a:r>
              <a:rPr lang="tr-TR" sz="1050" dirty="0">
                <a:latin typeface="Courier New"/>
                <a:cs typeface="Courier New"/>
              </a:rPr>
              <a:t>(((A .∗ A) ’) , 1)) .∗ (</a:t>
            </a:r>
            <a:r>
              <a:rPr lang="tr-TR" sz="1050" dirty="0" err="1">
                <a:latin typeface="Courier New"/>
                <a:cs typeface="Courier New"/>
              </a:rPr>
              <a:t>sum</a:t>
            </a:r>
            <a:r>
              <a:rPr lang="tr-TR" sz="1050" dirty="0">
                <a:latin typeface="Courier New"/>
                <a:cs typeface="Courier New"/>
              </a:rPr>
              <a:t>(((A’) .∗ </a:t>
            </a:r>
            <a:r>
              <a:rPr lang="tr-TR" sz="1050" dirty="0" err="1">
                <a:latin typeface="Courier New"/>
                <a:cs typeface="Courier New"/>
              </a:rPr>
              <a:t>repmat</a:t>
            </a:r>
            <a:r>
              <a:rPr lang="tr-TR" sz="1050" dirty="0">
                <a:latin typeface="Courier New"/>
                <a:cs typeface="Courier New"/>
              </a:rPr>
              <a:t>((</a:t>
            </a:r>
            <a:r>
              <a:rPr lang="tr-TR" sz="1050" dirty="0" err="1">
                <a:latin typeface="Courier New"/>
                <a:cs typeface="Courier New"/>
              </a:rPr>
              <a:t>sum</a:t>
            </a:r>
            <a:r>
              <a:rPr lang="tr-TR" sz="1050" dirty="0">
                <a:latin typeface="Courier New"/>
                <a:cs typeface="Courier New"/>
              </a:rPr>
              <a:t>((A’) , 1)) , m, 1)) , 1)))) + </a:t>
            </a:r>
            <a:r>
              <a:rPr lang="tr-TR" sz="1050" dirty="0" smtClean="0">
                <a:latin typeface="Courier New"/>
                <a:cs typeface="Courier New"/>
              </a:rPr>
              <a:t>6 </a:t>
            </a:r>
            <a:r>
              <a:rPr lang="tr-TR" sz="1050" dirty="0">
                <a:latin typeface="Courier New"/>
                <a:cs typeface="Courier New"/>
              </a:rPr>
              <a:t>∗ (((</a:t>
            </a:r>
            <a:r>
              <a:rPr lang="tr-TR" sz="1050" dirty="0" err="1">
                <a:latin typeface="Courier New"/>
                <a:cs typeface="Courier New"/>
              </a:rPr>
              <a:t>sum</a:t>
            </a:r>
            <a:r>
              <a:rPr lang="tr-TR" sz="1050" dirty="0">
                <a:latin typeface="Courier New"/>
                <a:cs typeface="Courier New"/>
              </a:rPr>
              <a:t>(((A .∗ A) ’) , 1)) .∗ (</a:t>
            </a:r>
            <a:r>
              <a:rPr lang="tr-TR" sz="1050" dirty="0" err="1">
                <a:latin typeface="Courier New"/>
                <a:cs typeface="Courier New"/>
              </a:rPr>
              <a:t>sum</a:t>
            </a:r>
            <a:r>
              <a:rPr lang="tr-TR" sz="1050" dirty="0">
                <a:latin typeface="Courier New"/>
                <a:cs typeface="Courier New"/>
              </a:rPr>
              <a:t>(((A .∗ A) ’) , 1)))) + 2 ∗ ((</a:t>
            </a:r>
            <a:r>
              <a:rPr lang="tr-TR" sz="1050" dirty="0" err="1">
                <a:latin typeface="Courier New"/>
                <a:cs typeface="Courier New"/>
              </a:rPr>
              <a:t>sum</a:t>
            </a:r>
            <a:r>
              <a:rPr lang="tr-TR" sz="1050" dirty="0">
                <a:latin typeface="Courier New"/>
                <a:cs typeface="Courier New"/>
              </a:rPr>
              <a:t>(((A’) .∗ </a:t>
            </a:r>
            <a:r>
              <a:rPr lang="tr-TR" sz="1050" dirty="0" err="1">
                <a:latin typeface="Courier New"/>
                <a:cs typeface="Courier New"/>
              </a:rPr>
              <a:t>repmat</a:t>
            </a:r>
            <a:r>
              <a:rPr lang="tr-TR" sz="1050" dirty="0">
                <a:latin typeface="Courier New"/>
                <a:cs typeface="Courier New"/>
              </a:rPr>
              <a:t>((</a:t>
            </a:r>
            <a:r>
              <a:rPr lang="tr-TR" sz="1050" dirty="0" err="1">
                <a:latin typeface="Courier New"/>
                <a:cs typeface="Courier New"/>
              </a:rPr>
              <a:t>sum</a:t>
            </a:r>
            <a:r>
              <a:rPr lang="tr-TR" sz="1050" dirty="0">
                <a:latin typeface="Courier New"/>
                <a:cs typeface="Courier New"/>
              </a:rPr>
              <a:t>(((A’) .∗</a:t>
            </a:r>
            <a:br>
              <a:rPr lang="tr-TR" sz="1050" dirty="0">
                <a:latin typeface="Courier New"/>
                <a:cs typeface="Courier New"/>
              </a:rPr>
            </a:br>
            <a:r>
              <a:rPr lang="tr-TR" sz="1050" dirty="0" smtClean="0">
                <a:latin typeface="Courier New"/>
                <a:cs typeface="Courier New"/>
              </a:rPr>
              <a:t> </a:t>
            </a:r>
            <a:r>
              <a:rPr lang="tr-TR" sz="1050" dirty="0" err="1">
                <a:latin typeface="Courier New"/>
                <a:cs typeface="Courier New"/>
              </a:rPr>
              <a:t>repmat</a:t>
            </a:r>
            <a:r>
              <a:rPr lang="tr-TR" sz="1050" dirty="0">
                <a:latin typeface="Courier New"/>
                <a:cs typeface="Courier New"/>
              </a:rPr>
              <a:t>((</a:t>
            </a:r>
            <a:r>
              <a:rPr lang="tr-TR" sz="1050" dirty="0" err="1">
                <a:latin typeface="Courier New"/>
                <a:cs typeface="Courier New"/>
              </a:rPr>
              <a:t>sum</a:t>
            </a:r>
            <a:r>
              <a:rPr lang="tr-TR" sz="1050" dirty="0">
                <a:latin typeface="Courier New"/>
                <a:cs typeface="Courier New"/>
              </a:rPr>
              <a:t>(((A’) .∗ </a:t>
            </a:r>
            <a:r>
              <a:rPr lang="tr-TR" sz="1050" dirty="0" err="1">
                <a:latin typeface="Courier New"/>
                <a:cs typeface="Courier New"/>
              </a:rPr>
              <a:t>repmat</a:t>
            </a:r>
            <a:r>
              <a:rPr lang="tr-TR" sz="1050" dirty="0">
                <a:latin typeface="Courier New"/>
                <a:cs typeface="Courier New"/>
              </a:rPr>
              <a:t>((</a:t>
            </a:r>
            <a:r>
              <a:rPr lang="tr-TR" sz="1050" dirty="0" err="1">
                <a:latin typeface="Courier New"/>
                <a:cs typeface="Courier New"/>
              </a:rPr>
              <a:t>sum</a:t>
            </a:r>
            <a:r>
              <a:rPr lang="tr-TR" sz="1050" dirty="0">
                <a:latin typeface="Courier New"/>
                <a:cs typeface="Courier New"/>
              </a:rPr>
              <a:t>((A’), 1)), m, 1)), 1)), m, 1)), 1)), m, 1)), 1))) +−4∗ ((</a:t>
            </a:r>
            <a:r>
              <a:rPr lang="tr-TR" sz="1050" dirty="0" err="1">
                <a:latin typeface="Courier New"/>
                <a:cs typeface="Courier New"/>
              </a:rPr>
              <a:t>sum</a:t>
            </a:r>
            <a:r>
              <a:rPr lang="tr-TR" sz="1050" dirty="0">
                <a:latin typeface="Courier New"/>
                <a:cs typeface="Courier New"/>
              </a:rPr>
              <a:t/>
            </a:r>
            <a:br>
              <a:rPr lang="tr-TR" sz="1050" dirty="0">
                <a:latin typeface="Courier New"/>
                <a:cs typeface="Courier New"/>
              </a:rPr>
            </a:br>
            <a:r>
              <a:rPr lang="tr-TR" sz="1050" dirty="0" smtClean="0">
                <a:latin typeface="Courier New"/>
                <a:cs typeface="Courier New"/>
              </a:rPr>
              <a:t> </a:t>
            </a:r>
            <a:r>
              <a:rPr lang="tr-TR" sz="1050" dirty="0">
                <a:latin typeface="Courier New"/>
                <a:cs typeface="Courier New"/>
              </a:rPr>
              <a:t>(((((((A .∗ A)’) .∗ (A’))’) .∗ A)’), 1)))); </a:t>
            </a:r>
          </a:p>
          <a:p>
            <a:endParaRPr lang="en-US" sz="1050" dirty="0">
              <a:latin typeface="Courier New"/>
              <a:cs typeface="Courier New"/>
            </a:endParaRPr>
          </a:p>
        </p:txBody>
      </p:sp>
      <p:sp>
        <p:nvSpPr>
          <p:cNvPr id="6" name="Title 1"/>
          <p:cNvSpPr>
            <a:spLocks noGrp="1"/>
          </p:cNvSpPr>
          <p:nvPr>
            <p:ph type="title"/>
          </p:nvPr>
        </p:nvSpPr>
        <p:spPr>
          <a:xfrm>
            <a:off x="2245360" y="-60960"/>
            <a:ext cx="1920240" cy="491042"/>
          </a:xfrm>
        </p:spPr>
        <p:txBody>
          <a:bodyPr>
            <a:normAutofit fontScale="90000"/>
          </a:bodyPr>
          <a:lstStyle/>
          <a:p>
            <a:r>
              <a:rPr lang="en-US" sz="2800" dirty="0" smtClean="0"/>
              <a:t>RBM-1:</a:t>
            </a:r>
            <a:endParaRPr lang="en-US" sz="2800" dirty="0"/>
          </a:p>
        </p:txBody>
      </p:sp>
    </p:spTree>
    <p:extLst>
      <p:ext uri="{BB962C8B-B14F-4D97-AF65-F5344CB8AC3E}">
        <p14:creationId xmlns:p14="http://schemas.microsoft.com/office/powerpoint/2010/main" val="2389603910"/>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42940"/>
            <a:ext cx="8229600" cy="1143000"/>
          </a:xfrm>
        </p:spPr>
        <p:txBody>
          <a:bodyPr/>
          <a:lstStyle/>
          <a:p>
            <a:r>
              <a:rPr lang="en-US" dirty="0" smtClean="0"/>
              <a:t>The Combinatorial Explosion</a:t>
            </a:r>
            <a:endParaRPr lang="en-US" dirty="0"/>
          </a:p>
        </p:txBody>
      </p:sp>
      <p:pic>
        <p:nvPicPr>
          <p:cNvPr id="5" name="Picture 4"/>
          <p:cNvPicPr>
            <a:picLocks noChangeAspect="1"/>
          </p:cNvPicPr>
          <p:nvPr/>
        </p:nvPicPr>
        <p:blipFill>
          <a:blip r:embed="rId2"/>
          <a:stretch>
            <a:fillRect/>
          </a:stretch>
        </p:blipFill>
        <p:spPr>
          <a:xfrm>
            <a:off x="892839" y="2233440"/>
            <a:ext cx="2289756" cy="3114068"/>
          </a:xfrm>
          <a:prstGeom prst="rect">
            <a:avLst/>
          </a:prstGeom>
        </p:spPr>
      </p:pic>
      <p:sp>
        <p:nvSpPr>
          <p:cNvPr id="6" name="Content Placeholder 5"/>
          <p:cNvSpPr>
            <a:spLocks noGrp="1"/>
          </p:cNvSpPr>
          <p:nvPr>
            <p:ph idx="1"/>
          </p:nvPr>
        </p:nvSpPr>
        <p:spPr>
          <a:xfrm>
            <a:off x="363878" y="1422909"/>
            <a:ext cx="8517467" cy="849541"/>
          </a:xfrm>
        </p:spPr>
        <p:txBody>
          <a:bodyPr/>
          <a:lstStyle/>
          <a:p>
            <a:r>
              <a:rPr lang="en-US" dirty="0" smtClean="0"/>
              <a:t>Discrete search is a central issue in AI</a:t>
            </a:r>
            <a:endParaRPr lang="en-US" dirty="0"/>
          </a:p>
        </p:txBody>
      </p:sp>
      <p:sp>
        <p:nvSpPr>
          <p:cNvPr id="7" name="Rectangle 6"/>
          <p:cNvSpPr/>
          <p:nvPr/>
        </p:nvSpPr>
        <p:spPr>
          <a:xfrm>
            <a:off x="880143" y="5430234"/>
            <a:ext cx="2321798" cy="1200329"/>
          </a:xfrm>
          <a:prstGeom prst="rect">
            <a:avLst/>
          </a:prstGeom>
        </p:spPr>
        <p:txBody>
          <a:bodyPr wrap="square">
            <a:spAutoFit/>
          </a:bodyPr>
          <a:lstStyle/>
          <a:p>
            <a:r>
              <a:rPr lang="en-US" dirty="0" smtClean="0">
                <a:latin typeface="Adobe Caslon Pro"/>
                <a:cs typeface="Adobe Caslon Pro"/>
              </a:rPr>
              <a:t>“Artificial Intelligence: A General Survey” by Professor Sir James </a:t>
            </a:r>
            <a:r>
              <a:rPr lang="en-US" dirty="0" err="1" smtClean="0">
                <a:latin typeface="Adobe Caslon Pro"/>
                <a:cs typeface="Adobe Caslon Pro"/>
              </a:rPr>
              <a:t>Lighthill</a:t>
            </a:r>
            <a:r>
              <a:rPr lang="en-US" dirty="0" smtClean="0">
                <a:latin typeface="Adobe Caslon Pro"/>
                <a:cs typeface="Adobe Caslon Pro"/>
              </a:rPr>
              <a:t>, 1973. </a:t>
            </a:r>
          </a:p>
        </p:txBody>
      </p:sp>
      <p:sp>
        <p:nvSpPr>
          <p:cNvPr id="8" name="Rectangle 7"/>
          <p:cNvSpPr/>
          <p:nvPr/>
        </p:nvSpPr>
        <p:spPr>
          <a:xfrm>
            <a:off x="3547835" y="2631551"/>
            <a:ext cx="4572000" cy="2585323"/>
          </a:xfrm>
          <a:prstGeom prst="rect">
            <a:avLst/>
          </a:prstGeom>
        </p:spPr>
        <p:txBody>
          <a:bodyPr>
            <a:spAutoFit/>
          </a:bodyPr>
          <a:lstStyle/>
          <a:p>
            <a:r>
              <a:rPr lang="en-US" dirty="0" smtClean="0">
                <a:latin typeface="Adobe Caslon Pro"/>
                <a:cs typeface="Adobe Caslon Pro"/>
              </a:rPr>
              <a:t>“….failure to </a:t>
            </a:r>
            <a:r>
              <a:rPr lang="en-US" dirty="0" err="1" smtClean="0">
                <a:latin typeface="Adobe Caslon Pro"/>
                <a:cs typeface="Adobe Caslon Pro"/>
              </a:rPr>
              <a:t>recognise</a:t>
            </a:r>
            <a:r>
              <a:rPr lang="en-US" dirty="0" smtClean="0">
                <a:latin typeface="Adobe Caslon Pro"/>
                <a:cs typeface="Adobe Caslon Pro"/>
              </a:rPr>
              <a:t> the implications of the </a:t>
            </a:r>
            <a:r>
              <a:rPr lang="en-US" dirty="0" smtClean="0">
                <a:solidFill>
                  <a:srgbClr val="FF0000"/>
                </a:solidFill>
                <a:latin typeface="Adobe Caslon Pro"/>
                <a:cs typeface="Adobe Caslon Pro"/>
              </a:rPr>
              <a:t>combinatorial explosion</a:t>
            </a:r>
            <a:r>
              <a:rPr lang="en-US" dirty="0" smtClean="0">
                <a:latin typeface="Adobe Caslon Pro"/>
                <a:cs typeface="Adobe Caslon Pro"/>
              </a:rPr>
              <a:t>. This is a general obstacle to the construction of a self-</a:t>
            </a:r>
            <a:r>
              <a:rPr lang="en-US" dirty="0" err="1" smtClean="0">
                <a:latin typeface="Adobe Caslon Pro"/>
                <a:cs typeface="Adobe Caslon Pro"/>
              </a:rPr>
              <a:t>organising</a:t>
            </a:r>
            <a:r>
              <a:rPr lang="en-US" dirty="0" smtClean="0">
                <a:latin typeface="Adobe Caslon Pro"/>
                <a:cs typeface="Adobe Caslon Pro"/>
              </a:rPr>
              <a:t> system on a large knowledge base which results from the explosive growth of any combinatorial expression, representing numbers of possible ways of grouping elements of the knowledge base according to particular rules, as the base's size increases.”</a:t>
            </a:r>
          </a:p>
        </p:txBody>
      </p:sp>
      <p:cxnSp>
        <p:nvCxnSpPr>
          <p:cNvPr id="9" name="Straight Connector 8"/>
          <p:cNvCxnSpPr/>
          <p:nvPr/>
        </p:nvCxnSpPr>
        <p:spPr>
          <a:xfrm>
            <a:off x="296882" y="1192820"/>
            <a:ext cx="8621486" cy="0"/>
          </a:xfrm>
          <a:prstGeom prst="line">
            <a:avLst/>
          </a:prstGeom>
          <a:ln w="50800" cap="rnd">
            <a:solidFill>
              <a:srgbClr val="CF930B"/>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2376180"/>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79600" y="0"/>
            <a:ext cx="2661920" cy="1143000"/>
          </a:xfrm>
        </p:spPr>
        <p:txBody>
          <a:bodyPr/>
          <a:lstStyle/>
          <a:p>
            <a:r>
              <a:rPr lang="en-US" dirty="0" smtClean="0"/>
              <a:t>RBM-2:</a:t>
            </a:r>
            <a:endParaRPr lang="en-US" dirty="0"/>
          </a:p>
        </p:txBody>
      </p:sp>
      <p:sp>
        <p:nvSpPr>
          <p:cNvPr id="3" name="Content Placeholder 2"/>
          <p:cNvSpPr>
            <a:spLocks noGrp="1"/>
          </p:cNvSpPr>
          <p:nvPr>
            <p:ph idx="1"/>
          </p:nvPr>
        </p:nvSpPr>
        <p:spPr/>
        <p:txBody>
          <a:bodyPr/>
          <a:lstStyle/>
          <a:p>
            <a:r>
              <a:rPr lang="en-US" dirty="0" smtClean="0"/>
              <a:t>No scorer strategy able to get beyond k=5 </a:t>
            </a:r>
          </a:p>
          <a:p>
            <a:pPr lvl="1"/>
            <a:r>
              <a:rPr lang="en-US" dirty="0"/>
              <a:t>However, the k = 5 solution was found by the RNN consistently faster than the random strategy (100 ± 12 </a:t>
            </a:r>
            <a:r>
              <a:rPr lang="en-US" dirty="0" err="1"/>
              <a:t>vs</a:t>
            </a:r>
            <a:r>
              <a:rPr lang="en-US" dirty="0"/>
              <a:t> 438 ± 77 </a:t>
            </a:r>
            <a:r>
              <a:rPr lang="en-US" dirty="0" err="1"/>
              <a:t>secs</a:t>
            </a:r>
            <a:r>
              <a:rPr lang="en-US" dirty="0"/>
              <a:t>). </a:t>
            </a:r>
          </a:p>
          <a:p>
            <a:pPr marL="0" indent="0">
              <a:buNone/>
            </a:pPr>
            <a:r>
              <a:rPr lang="en-US" dirty="0" smtClean="0"/>
              <a:t> 	</a:t>
            </a:r>
          </a:p>
          <a:p>
            <a:endParaRPr lang="en-US" dirty="0"/>
          </a:p>
        </p:txBody>
      </p:sp>
      <p:pic>
        <p:nvPicPr>
          <p:cNvPr id="4" name="Shape 100"/>
          <p:cNvPicPr preferRelativeResize="0"/>
          <p:nvPr/>
        </p:nvPicPr>
        <p:blipFill rotWithShape="1">
          <a:blip r:embed="rId2">
            <a:alphaModFix/>
          </a:blip>
          <a:srcRect t="52817" r="68290"/>
          <a:stretch/>
        </p:blipFill>
        <p:spPr>
          <a:xfrm>
            <a:off x="6564355" y="243839"/>
            <a:ext cx="1462045" cy="751691"/>
          </a:xfrm>
          <a:prstGeom prst="rect">
            <a:avLst/>
          </a:prstGeom>
          <a:noFill/>
          <a:ln>
            <a:noFill/>
          </a:ln>
        </p:spPr>
      </p:pic>
      <p:pic>
        <p:nvPicPr>
          <p:cNvPr id="5" name="Shape 100"/>
          <p:cNvPicPr preferRelativeResize="0"/>
          <p:nvPr/>
        </p:nvPicPr>
        <p:blipFill rotWithShape="1">
          <a:blip r:embed="rId2">
            <a:alphaModFix/>
          </a:blip>
          <a:srcRect l="59035" b="45270"/>
          <a:stretch/>
        </p:blipFill>
        <p:spPr>
          <a:xfrm>
            <a:off x="4378960" y="245673"/>
            <a:ext cx="1888764" cy="871927"/>
          </a:xfrm>
          <a:prstGeom prst="rect">
            <a:avLst/>
          </a:prstGeom>
          <a:noFill/>
          <a:ln>
            <a:noFill/>
          </a:ln>
        </p:spPr>
      </p:pic>
      <p:sp>
        <p:nvSpPr>
          <p:cNvPr id="8" name="Rectangle 7"/>
          <p:cNvSpPr/>
          <p:nvPr/>
        </p:nvSpPr>
        <p:spPr>
          <a:xfrm>
            <a:off x="406400" y="4257040"/>
            <a:ext cx="8280400" cy="2534026"/>
          </a:xfrm>
          <a:prstGeom prst="rect">
            <a:avLst/>
          </a:prstGeom>
        </p:spPr>
        <p:txBody>
          <a:bodyPr wrap="square">
            <a:spAutoFit/>
          </a:bodyPr>
          <a:lstStyle/>
          <a:p>
            <a:r>
              <a:rPr lang="tr-TR" sz="1400" baseline="30000" dirty="0">
                <a:latin typeface="Courier"/>
                <a:cs typeface="Courier"/>
              </a:rPr>
              <a:t>2ˆ(</a:t>
            </a:r>
            <a:r>
              <a:rPr lang="tr-TR" sz="1400" baseline="30000" dirty="0" err="1">
                <a:latin typeface="Courier"/>
                <a:cs typeface="Courier"/>
              </a:rPr>
              <a:t>n+m</a:t>
            </a:r>
            <a:r>
              <a:rPr lang="tr-TR" sz="1400" baseline="30000" dirty="0">
                <a:latin typeface="Courier"/>
                <a:cs typeface="Courier"/>
              </a:rPr>
              <a:t>)∗(((</a:t>
            </a:r>
            <a:r>
              <a:rPr lang="tr-TR" sz="1400" baseline="30000" dirty="0" err="1">
                <a:latin typeface="Courier"/>
                <a:cs typeface="Courier"/>
              </a:rPr>
              <a:t>sum</a:t>
            </a:r>
            <a:r>
              <a:rPr lang="tr-TR" sz="1400" baseline="30000" dirty="0">
                <a:latin typeface="Courier"/>
                <a:cs typeface="Courier"/>
              </a:rPr>
              <a:t>(</a:t>
            </a:r>
            <a:r>
              <a:rPr lang="tr-TR" sz="1400" baseline="30000" dirty="0" err="1">
                <a:latin typeface="Courier"/>
                <a:cs typeface="Courier"/>
              </a:rPr>
              <a:t>sum</a:t>
            </a:r>
            <a:r>
              <a:rPr lang="tr-TR" sz="1400" baseline="30000" dirty="0">
                <a:latin typeface="Courier"/>
                <a:cs typeface="Courier"/>
              </a:rPr>
              <a:t>((</a:t>
            </a:r>
            <a:r>
              <a:rPr lang="tr-TR" sz="1400" baseline="30000" dirty="0" err="1">
                <a:latin typeface="Courier"/>
                <a:cs typeface="Courier"/>
              </a:rPr>
              <a:t>repmat</a:t>
            </a:r>
            <a:r>
              <a:rPr lang="tr-TR" sz="1400" baseline="30000" dirty="0">
                <a:latin typeface="Courier"/>
                <a:cs typeface="Courier"/>
              </a:rPr>
              <a:t>(( </a:t>
            </a:r>
            <a:r>
              <a:rPr lang="tr-TR" sz="1400" baseline="30000" dirty="0" err="1">
                <a:latin typeface="Courier"/>
                <a:cs typeface="Courier"/>
              </a:rPr>
              <a:t>sum</a:t>
            </a:r>
            <a:r>
              <a:rPr lang="tr-TR" sz="1400" baseline="30000" dirty="0">
                <a:latin typeface="Courier"/>
                <a:cs typeface="Courier"/>
              </a:rPr>
              <a:t>(A, 1) .∗ </a:t>
            </a:r>
            <a:r>
              <a:rPr lang="tr-TR" sz="1400" baseline="30000" dirty="0" err="1">
                <a:latin typeface="Courier"/>
                <a:cs typeface="Courier"/>
              </a:rPr>
              <a:t>sum</a:t>
            </a:r>
            <a:r>
              <a:rPr lang="tr-TR" sz="1400" baseline="30000" dirty="0">
                <a:latin typeface="Courier"/>
                <a:cs typeface="Courier"/>
              </a:rPr>
              <a:t>(A, 1)), [n, 1]) .∗ ( ( </a:t>
            </a:r>
            <a:r>
              <a:rPr lang="tr-TR" sz="1400" baseline="30000" dirty="0" err="1">
                <a:latin typeface="Courier"/>
                <a:cs typeface="Courier"/>
              </a:rPr>
              <a:t>repmat</a:t>
            </a:r>
            <a:r>
              <a:rPr lang="tr-TR" sz="1400" baseline="30000" dirty="0">
                <a:latin typeface="Courier"/>
                <a:cs typeface="Courier"/>
              </a:rPr>
              <a:t>(</a:t>
            </a:r>
            <a:r>
              <a:rPr lang="tr-TR" sz="1400" baseline="30000" dirty="0" err="1">
                <a:latin typeface="Courier"/>
                <a:cs typeface="Courier"/>
              </a:rPr>
              <a:t>sum</a:t>
            </a:r>
            <a:r>
              <a:rPr lang="tr-TR" sz="1400" baseline="30000" dirty="0">
                <a:latin typeface="Courier"/>
                <a:cs typeface="Courier"/>
              </a:rPr>
              <a:t>(A, 2), [1, m]) .</a:t>
            </a:r>
            <a:r>
              <a:rPr lang="tr-TR" sz="1400" baseline="30000" dirty="0" smtClean="0">
                <a:latin typeface="Courier"/>
                <a:cs typeface="Courier"/>
              </a:rPr>
              <a:t>∗</a:t>
            </a:r>
            <a:r>
              <a:rPr lang="tr-TR" sz="1400" dirty="0" smtClean="0">
                <a:latin typeface="Courier"/>
                <a:cs typeface="Courier"/>
              </a:rPr>
              <a:t> </a:t>
            </a:r>
            <a:r>
              <a:rPr lang="tr-TR" sz="1400" baseline="30000" dirty="0" err="1" smtClean="0">
                <a:latin typeface="Courier"/>
                <a:cs typeface="Courier"/>
              </a:rPr>
              <a:t>repmat</a:t>
            </a:r>
            <a:r>
              <a:rPr lang="tr-TR" sz="1400" baseline="30000" dirty="0">
                <a:latin typeface="Courier"/>
                <a:cs typeface="Courier"/>
              </a:rPr>
              <a:t>(</a:t>
            </a:r>
            <a:r>
              <a:rPr lang="tr-TR" sz="1400" baseline="30000" dirty="0" err="1">
                <a:latin typeface="Courier"/>
                <a:cs typeface="Courier"/>
              </a:rPr>
              <a:t>sum</a:t>
            </a:r>
            <a:r>
              <a:rPr lang="tr-TR" sz="1400" baseline="30000" dirty="0">
                <a:latin typeface="Courier"/>
                <a:cs typeface="Courier"/>
              </a:rPr>
              <a:t>(A, 1), [n, 1])) .∗ A)), 2), 1) .∗ −</a:t>
            </a:r>
            <a:r>
              <a:rPr lang="tr-TR" sz="1400" baseline="30000" dirty="0" smtClean="0">
                <a:latin typeface="Courier"/>
                <a:cs typeface="Courier"/>
              </a:rPr>
              <a:t>40) + </a:t>
            </a:r>
            <a:r>
              <a:rPr lang="tr-TR" sz="1400" baseline="30000" dirty="0">
                <a:latin typeface="Courier"/>
                <a:cs typeface="Courier"/>
              </a:rPr>
              <a:t>(</a:t>
            </a:r>
            <a:r>
              <a:rPr lang="tr-TR" sz="1400" baseline="30000" dirty="0" err="1">
                <a:latin typeface="Courier"/>
                <a:cs typeface="Courier"/>
              </a:rPr>
              <a:t>sum</a:t>
            </a:r>
            <a:r>
              <a:rPr lang="tr-TR" sz="1400" baseline="30000" dirty="0">
                <a:latin typeface="Courier"/>
                <a:cs typeface="Courier"/>
              </a:rPr>
              <a:t>((( </a:t>
            </a:r>
            <a:r>
              <a:rPr lang="tr-TR" sz="1400" baseline="30000" dirty="0" err="1">
                <a:latin typeface="Courier"/>
                <a:cs typeface="Courier"/>
              </a:rPr>
              <a:t>sum</a:t>
            </a:r>
            <a:r>
              <a:rPr lang="tr-TR" sz="1400" baseline="30000" dirty="0">
                <a:latin typeface="Courier"/>
                <a:cs typeface="Courier"/>
              </a:rPr>
              <a:t>(A, 1) .∗ </a:t>
            </a:r>
            <a:r>
              <a:rPr lang="tr-TR" sz="1400" baseline="30000" dirty="0" err="1">
                <a:latin typeface="Courier"/>
                <a:cs typeface="Courier"/>
              </a:rPr>
              <a:t>sum</a:t>
            </a:r>
            <a:r>
              <a:rPr lang="tr-TR" sz="1400" baseline="30000" dirty="0">
                <a:latin typeface="Courier"/>
                <a:cs typeface="Courier"/>
              </a:rPr>
              <a:t>(A, 1)) .∗ </a:t>
            </a:r>
            <a:r>
              <a:rPr lang="tr-TR" sz="1400" baseline="30000" dirty="0" err="1">
                <a:latin typeface="Courier"/>
                <a:cs typeface="Courier"/>
              </a:rPr>
              <a:t>sum</a:t>
            </a:r>
            <a:r>
              <a:rPr lang="tr-TR" sz="1400" baseline="30000" dirty="0">
                <a:latin typeface="Courier"/>
                <a:cs typeface="Courier"/>
              </a:rPr>
              <a:t>((</a:t>
            </a:r>
            <a:r>
              <a:rPr lang="tr-TR" sz="1400" baseline="30000" dirty="0" err="1">
                <a:latin typeface="Courier"/>
                <a:cs typeface="Courier"/>
              </a:rPr>
              <a:t>repmat</a:t>
            </a:r>
            <a:r>
              <a:rPr lang="tr-TR" sz="1400" baseline="30000" dirty="0">
                <a:latin typeface="Courier"/>
                <a:cs typeface="Courier"/>
              </a:rPr>
              <a:t>(</a:t>
            </a:r>
            <a:r>
              <a:rPr lang="tr-TR" sz="1400" baseline="30000" dirty="0" err="1">
                <a:latin typeface="Courier"/>
                <a:cs typeface="Courier"/>
              </a:rPr>
              <a:t>sum</a:t>
            </a:r>
            <a:r>
              <a:rPr lang="tr-TR" sz="1400" baseline="30000" dirty="0">
                <a:latin typeface="Courier"/>
                <a:cs typeface="Courier"/>
              </a:rPr>
              <a:t>(A, 1), [n, 1]) .∗ ( </a:t>
            </a:r>
            <a:r>
              <a:rPr lang="tr-TR" sz="1400" baseline="30000" dirty="0" err="1">
                <a:latin typeface="Courier"/>
                <a:cs typeface="Courier"/>
              </a:rPr>
              <a:t>repmat</a:t>
            </a:r>
            <a:r>
              <a:rPr lang="tr-TR" sz="1400" baseline="30000" dirty="0">
                <a:latin typeface="Courier"/>
                <a:cs typeface="Courier"/>
              </a:rPr>
              <a:t>(</a:t>
            </a:r>
            <a:r>
              <a:rPr lang="tr-TR" sz="1400" baseline="30000" dirty="0" err="1">
                <a:latin typeface="Courier"/>
                <a:cs typeface="Courier"/>
              </a:rPr>
              <a:t>sum</a:t>
            </a:r>
            <a:r>
              <a:rPr lang="tr-TR" sz="1400" baseline="30000" dirty="0">
                <a:latin typeface="Courier"/>
                <a:cs typeface="Courier"/>
              </a:rPr>
              <a:t>(A, 2), [1</a:t>
            </a:r>
            <a:r>
              <a:rPr lang="tr-TR" sz="1400" baseline="30000" dirty="0" smtClean="0">
                <a:latin typeface="Courier"/>
                <a:cs typeface="Courier"/>
              </a:rPr>
              <a:t>, </a:t>
            </a:r>
            <a:r>
              <a:rPr lang="tr-TR" sz="1400" baseline="30000" dirty="0">
                <a:latin typeface="Courier"/>
                <a:cs typeface="Courier"/>
              </a:rPr>
              <a:t>m]) .∗ </a:t>
            </a:r>
            <a:r>
              <a:rPr lang="tr-TR" sz="1400" baseline="30000" dirty="0" err="1">
                <a:latin typeface="Courier"/>
                <a:cs typeface="Courier"/>
              </a:rPr>
              <a:t>repmat</a:t>
            </a:r>
            <a:r>
              <a:rPr lang="tr-TR" sz="1400" baseline="30000" dirty="0">
                <a:latin typeface="Courier"/>
                <a:cs typeface="Courier"/>
              </a:rPr>
              <a:t>(</a:t>
            </a:r>
            <a:r>
              <a:rPr lang="tr-TR" sz="1400" baseline="30000" dirty="0" err="1">
                <a:latin typeface="Courier"/>
                <a:cs typeface="Courier"/>
              </a:rPr>
              <a:t>sum</a:t>
            </a:r>
            <a:r>
              <a:rPr lang="tr-TR" sz="1400" baseline="30000" dirty="0">
                <a:latin typeface="Courier"/>
                <a:cs typeface="Courier"/>
              </a:rPr>
              <a:t>(A, 1) , [n, 1]))) , 1)) , 2) .∗ −10) </a:t>
            </a:r>
            <a:r>
              <a:rPr lang="tr-TR" sz="1400" baseline="30000" dirty="0" smtClean="0">
                <a:latin typeface="Courier"/>
                <a:cs typeface="Courier"/>
              </a:rPr>
              <a:t>+ </a:t>
            </a:r>
            <a:r>
              <a:rPr lang="tr-TR" sz="1400" baseline="30000" dirty="0">
                <a:latin typeface="Courier"/>
                <a:cs typeface="Courier"/>
              </a:rPr>
              <a:t>(( </a:t>
            </a:r>
            <a:r>
              <a:rPr lang="tr-TR" sz="1400" baseline="30000" dirty="0" err="1">
                <a:latin typeface="Courier"/>
                <a:cs typeface="Courier"/>
              </a:rPr>
              <a:t>sum</a:t>
            </a:r>
            <a:r>
              <a:rPr lang="tr-TR" sz="1400" baseline="30000" dirty="0">
                <a:latin typeface="Courier"/>
                <a:cs typeface="Courier"/>
              </a:rPr>
              <a:t>(</a:t>
            </a:r>
            <a:r>
              <a:rPr lang="tr-TR" sz="1400" baseline="30000" dirty="0" err="1">
                <a:latin typeface="Courier"/>
                <a:cs typeface="Courier"/>
              </a:rPr>
              <a:t>sum</a:t>
            </a:r>
            <a:r>
              <a:rPr lang="tr-TR" sz="1400" baseline="30000" dirty="0">
                <a:latin typeface="Courier"/>
                <a:cs typeface="Courier"/>
              </a:rPr>
              <a:t>(A, 2), 1) .∗ </a:t>
            </a:r>
            <a:r>
              <a:rPr lang="tr-TR" sz="1400" baseline="30000" dirty="0" err="1">
                <a:latin typeface="Courier"/>
                <a:cs typeface="Courier"/>
              </a:rPr>
              <a:t>sum</a:t>
            </a:r>
            <a:r>
              <a:rPr lang="tr-TR" sz="1400" baseline="30000" dirty="0">
                <a:latin typeface="Courier"/>
                <a:cs typeface="Courier"/>
              </a:rPr>
              <a:t>(( ( </a:t>
            </a:r>
            <a:r>
              <a:rPr lang="tr-TR" sz="1400" baseline="30000" dirty="0" err="1">
                <a:latin typeface="Courier"/>
                <a:cs typeface="Courier"/>
              </a:rPr>
              <a:t>sum</a:t>
            </a:r>
            <a:r>
              <a:rPr lang="tr-TR" sz="1400" baseline="30000" dirty="0">
                <a:latin typeface="Courier"/>
                <a:cs typeface="Courier"/>
              </a:rPr>
              <a:t>(A, 2) .∗ </a:t>
            </a:r>
            <a:r>
              <a:rPr lang="tr-TR" sz="1400" baseline="30000" dirty="0" err="1">
                <a:latin typeface="Courier"/>
                <a:cs typeface="Courier"/>
              </a:rPr>
              <a:t>sum</a:t>
            </a:r>
            <a:r>
              <a:rPr lang="tr-TR" sz="1400" baseline="30000" dirty="0">
                <a:latin typeface="Courier"/>
                <a:cs typeface="Courier"/>
              </a:rPr>
              <a:t>(A, 2)) .∗ </a:t>
            </a:r>
            <a:r>
              <a:rPr lang="tr-TR" sz="1400" baseline="30000" dirty="0" err="1">
                <a:latin typeface="Courier"/>
                <a:cs typeface="Courier"/>
              </a:rPr>
              <a:t>sum</a:t>
            </a:r>
            <a:r>
              <a:rPr lang="tr-TR" sz="1400" baseline="30000" dirty="0">
                <a:latin typeface="Courier"/>
                <a:cs typeface="Courier"/>
              </a:rPr>
              <a:t>(( A .∗ A), 2))</a:t>
            </a:r>
            <a:r>
              <a:rPr lang="tr-TR" sz="1400" baseline="30000" dirty="0" smtClean="0">
                <a:latin typeface="Courier"/>
                <a:cs typeface="Courier"/>
              </a:rPr>
              <a:t>, + </a:t>
            </a:r>
            <a:r>
              <a:rPr lang="tr-TR" sz="1400" baseline="30000" dirty="0">
                <a:latin typeface="Courier"/>
                <a:cs typeface="Courier"/>
              </a:rPr>
              <a:t>(</a:t>
            </a:r>
            <a:r>
              <a:rPr lang="tr-TR" sz="1400" baseline="30000" dirty="0" err="1">
                <a:latin typeface="Courier"/>
                <a:cs typeface="Courier"/>
              </a:rPr>
              <a:t>sum</a:t>
            </a:r>
            <a:r>
              <a:rPr lang="tr-TR" sz="1400" baseline="30000" dirty="0">
                <a:latin typeface="Courier"/>
                <a:cs typeface="Courier"/>
              </a:rPr>
              <a:t>(( </a:t>
            </a:r>
            <a:r>
              <a:rPr lang="tr-TR" sz="1400" baseline="30000" dirty="0" err="1">
                <a:latin typeface="Courier"/>
                <a:cs typeface="Courier"/>
              </a:rPr>
              <a:t>repmat</a:t>
            </a:r>
            <a:r>
              <a:rPr lang="tr-TR" sz="1400" baseline="30000" dirty="0">
                <a:latin typeface="Courier"/>
                <a:cs typeface="Courier"/>
              </a:rPr>
              <a:t> (</a:t>
            </a:r>
            <a:r>
              <a:rPr lang="tr-TR" sz="1400" baseline="30000" dirty="0" err="1">
                <a:latin typeface="Courier"/>
                <a:cs typeface="Courier"/>
              </a:rPr>
              <a:t>sum</a:t>
            </a:r>
            <a:r>
              <a:rPr lang="tr-TR" sz="1400" baseline="30000" dirty="0">
                <a:latin typeface="Courier"/>
                <a:cs typeface="Courier"/>
              </a:rPr>
              <a:t>(</a:t>
            </a:r>
            <a:r>
              <a:rPr lang="tr-TR" sz="1400" baseline="30000" dirty="0" err="1">
                <a:latin typeface="Courier"/>
                <a:cs typeface="Courier"/>
              </a:rPr>
              <a:t>sum</a:t>
            </a:r>
            <a:r>
              <a:rPr lang="tr-TR" sz="1400" baseline="30000" dirty="0">
                <a:latin typeface="Courier"/>
                <a:cs typeface="Courier"/>
              </a:rPr>
              <a:t>(A, 2) , 1) , [n , 1]) .∗ ( </a:t>
            </a:r>
            <a:r>
              <a:rPr lang="tr-TR" sz="1400" baseline="30000" dirty="0" err="1">
                <a:latin typeface="Courier"/>
                <a:cs typeface="Courier"/>
              </a:rPr>
              <a:t>repmat</a:t>
            </a:r>
            <a:r>
              <a:rPr lang="tr-TR" sz="1400" baseline="30000" dirty="0">
                <a:latin typeface="Courier"/>
                <a:cs typeface="Courier"/>
              </a:rPr>
              <a:t> (</a:t>
            </a:r>
            <a:r>
              <a:rPr lang="tr-TR" sz="1400" baseline="30000" dirty="0" err="1">
                <a:latin typeface="Courier"/>
                <a:cs typeface="Courier"/>
              </a:rPr>
              <a:t>sum</a:t>
            </a:r>
            <a:r>
              <a:rPr lang="tr-TR" sz="1400" baseline="30000" dirty="0">
                <a:latin typeface="Courier"/>
                <a:cs typeface="Courier"/>
              </a:rPr>
              <a:t>(</a:t>
            </a:r>
            <a:r>
              <a:rPr lang="tr-TR" sz="1400" baseline="30000" dirty="0" err="1">
                <a:latin typeface="Courier"/>
                <a:cs typeface="Courier"/>
              </a:rPr>
              <a:t>sum</a:t>
            </a:r>
            <a:r>
              <a:rPr lang="tr-TR" sz="1400" baseline="30000" dirty="0">
                <a:latin typeface="Courier"/>
                <a:cs typeface="Courier"/>
              </a:rPr>
              <a:t>(A, 2) , 1) , [n , 1]) </a:t>
            </a:r>
            <a:r>
              <a:rPr lang="tr-TR" sz="1400" baseline="30000" dirty="0" smtClean="0">
                <a:latin typeface="Courier"/>
                <a:cs typeface="Courier"/>
              </a:rPr>
              <a:t> </a:t>
            </a:r>
            <a:r>
              <a:rPr lang="tr-TR" sz="1400" baseline="30000" dirty="0" err="1">
                <a:latin typeface="Courier"/>
                <a:cs typeface="Courier"/>
              </a:rPr>
              <a:t>repmat</a:t>
            </a:r>
            <a:r>
              <a:rPr lang="tr-TR" sz="1400" baseline="30000" dirty="0">
                <a:latin typeface="Courier"/>
                <a:cs typeface="Courier"/>
              </a:rPr>
              <a:t>(</a:t>
            </a:r>
            <a:r>
              <a:rPr lang="tr-TR" sz="1400" baseline="30000" dirty="0" err="1">
                <a:latin typeface="Courier"/>
                <a:cs typeface="Courier"/>
              </a:rPr>
              <a:t>sum</a:t>
            </a:r>
            <a:r>
              <a:rPr lang="tr-TR" sz="1400" baseline="30000" dirty="0">
                <a:latin typeface="Courier"/>
                <a:cs typeface="Courier"/>
              </a:rPr>
              <a:t>(A, 2) , [1, m]) .∗ </a:t>
            </a:r>
            <a:r>
              <a:rPr lang="tr-TR" sz="1400" baseline="30000" dirty="0" err="1">
                <a:latin typeface="Courier"/>
                <a:cs typeface="Courier"/>
              </a:rPr>
              <a:t>repmat</a:t>
            </a:r>
            <a:r>
              <a:rPr lang="tr-TR" sz="1400" baseline="30000" dirty="0">
                <a:latin typeface="Courier"/>
                <a:cs typeface="Courier"/>
              </a:rPr>
              <a:t>(</a:t>
            </a:r>
            <a:r>
              <a:rPr lang="tr-TR" sz="1400" baseline="30000" dirty="0" err="1">
                <a:latin typeface="Courier"/>
                <a:cs typeface="Courier"/>
              </a:rPr>
              <a:t>sum</a:t>
            </a:r>
            <a:r>
              <a:rPr lang="tr-TR" sz="1400" baseline="30000" dirty="0">
                <a:latin typeface="Courier"/>
                <a:cs typeface="Courier"/>
              </a:rPr>
              <a:t>(A, 1) , [n, 1])) .∗ A) , 2))) , 1</a:t>
            </a:r>
            <a:r>
              <a:rPr lang="tr-TR" sz="1400" baseline="30000" dirty="0" smtClean="0">
                <a:latin typeface="Courier"/>
                <a:cs typeface="Courier"/>
              </a:rPr>
              <a:t>) + </a:t>
            </a:r>
            <a:r>
              <a:rPr lang="tr-TR" sz="1400" baseline="30000" dirty="0">
                <a:latin typeface="Courier"/>
                <a:cs typeface="Courier"/>
              </a:rPr>
              <a:t>(</a:t>
            </a:r>
            <a:r>
              <a:rPr lang="tr-TR" sz="1400" baseline="30000" dirty="0" err="1">
                <a:latin typeface="Courier"/>
                <a:cs typeface="Courier"/>
              </a:rPr>
              <a:t>sum</a:t>
            </a:r>
            <a:r>
              <a:rPr lang="tr-TR" sz="1400" baseline="30000" dirty="0">
                <a:latin typeface="Courier"/>
                <a:cs typeface="Courier"/>
              </a:rPr>
              <a:t>((</a:t>
            </a:r>
            <a:r>
              <a:rPr lang="tr-TR" sz="1400" baseline="30000" dirty="0" err="1">
                <a:latin typeface="Courier"/>
                <a:cs typeface="Courier"/>
              </a:rPr>
              <a:t>sum</a:t>
            </a:r>
            <a:r>
              <a:rPr lang="tr-TR" sz="1400" baseline="30000" dirty="0">
                <a:latin typeface="Courier"/>
                <a:cs typeface="Courier"/>
              </a:rPr>
              <a:t>(( A .∗ </a:t>
            </a:r>
            <a:r>
              <a:rPr lang="tr-TR" sz="1400" baseline="30000" dirty="0" err="1">
                <a:latin typeface="Courier"/>
                <a:cs typeface="Courier"/>
              </a:rPr>
              <a:t>repmat</a:t>
            </a:r>
            <a:r>
              <a:rPr lang="tr-TR" sz="1400" baseline="30000" dirty="0">
                <a:latin typeface="Courier"/>
                <a:cs typeface="Courier"/>
              </a:rPr>
              <a:t>(</a:t>
            </a:r>
            <a:r>
              <a:rPr lang="tr-TR" sz="1400" baseline="30000" dirty="0" err="1">
                <a:latin typeface="Courier"/>
                <a:cs typeface="Courier"/>
              </a:rPr>
              <a:t>sum</a:t>
            </a:r>
            <a:r>
              <a:rPr lang="tr-TR" sz="1400" baseline="30000" dirty="0">
                <a:latin typeface="Courier"/>
                <a:cs typeface="Courier"/>
              </a:rPr>
              <a:t>(A, 1) , [n, 1])) , 2) .∗ </a:t>
            </a:r>
            <a:r>
              <a:rPr lang="tr-TR" sz="1400" baseline="30000" dirty="0" err="1">
                <a:latin typeface="Courier"/>
                <a:cs typeface="Courier"/>
              </a:rPr>
              <a:t>sum</a:t>
            </a:r>
            <a:r>
              <a:rPr lang="tr-TR" sz="1400" baseline="30000" dirty="0">
                <a:latin typeface="Courier"/>
                <a:cs typeface="Courier"/>
              </a:rPr>
              <a:t>((</a:t>
            </a:r>
            <a:r>
              <a:rPr lang="tr-TR" sz="1400" baseline="30000" dirty="0" err="1">
                <a:latin typeface="Courier"/>
                <a:cs typeface="Courier"/>
              </a:rPr>
              <a:t>repmat</a:t>
            </a:r>
            <a:r>
              <a:rPr lang="tr-TR" sz="1400" baseline="30000" dirty="0">
                <a:latin typeface="Courier"/>
                <a:cs typeface="Courier"/>
              </a:rPr>
              <a:t>(</a:t>
            </a:r>
            <a:r>
              <a:rPr lang="tr-TR" sz="1400" baseline="30000" dirty="0" err="1">
                <a:latin typeface="Courier"/>
                <a:cs typeface="Courier"/>
              </a:rPr>
              <a:t>sum</a:t>
            </a:r>
            <a:r>
              <a:rPr lang="tr-TR" sz="1400" baseline="30000" dirty="0">
                <a:latin typeface="Courier"/>
                <a:cs typeface="Courier"/>
              </a:rPr>
              <a:t>(A, 1) , [n</a:t>
            </a:r>
            <a:r>
              <a:rPr lang="tr-TR" sz="1400" baseline="30000" dirty="0" smtClean="0">
                <a:latin typeface="Courier"/>
                <a:cs typeface="Courier"/>
              </a:rPr>
              <a:t>, 1</a:t>
            </a:r>
            <a:r>
              <a:rPr lang="tr-TR" sz="1400" baseline="30000" dirty="0">
                <a:latin typeface="Courier"/>
                <a:cs typeface="Courier"/>
              </a:rPr>
              <a:t>)) .∗ −60</a:t>
            </a:r>
            <a:r>
              <a:rPr lang="tr-TR" sz="1400" baseline="30000" dirty="0" smtClean="0">
                <a:latin typeface="Courier"/>
                <a:cs typeface="Courier"/>
              </a:rPr>
              <a:t>) .</a:t>
            </a:r>
            <a:r>
              <a:rPr lang="tr-TR" sz="1400" baseline="30000" dirty="0">
                <a:latin typeface="Courier"/>
                <a:cs typeface="Courier"/>
              </a:rPr>
              <a:t>∗ </a:t>
            </a:r>
            <a:r>
              <a:rPr lang="tr-TR" sz="1400" baseline="30000" dirty="0" err="1">
                <a:latin typeface="Courier"/>
                <a:cs typeface="Courier"/>
              </a:rPr>
              <a:t>sum</a:t>
            </a:r>
            <a:r>
              <a:rPr lang="tr-TR" sz="1400" baseline="30000" dirty="0">
                <a:latin typeface="Courier"/>
                <a:cs typeface="Courier"/>
              </a:rPr>
              <a:t>(( </a:t>
            </a:r>
            <a:r>
              <a:rPr lang="tr-TR" sz="1400" baseline="30000" dirty="0" smtClean="0">
                <a:latin typeface="Courier"/>
                <a:cs typeface="Courier"/>
              </a:rPr>
              <a:t>(.</a:t>
            </a:r>
            <a:r>
              <a:rPr lang="tr-TR" sz="1400" baseline="30000" dirty="0">
                <a:latin typeface="Courier"/>
                <a:cs typeface="Courier"/>
              </a:rPr>
              <a:t>∗ 60) ... 1]) .∗ </a:t>
            </a:r>
            <a:r>
              <a:rPr lang="tr-TR" sz="1400" baseline="30000" dirty="0" smtClean="0">
                <a:latin typeface="Courier"/>
                <a:cs typeface="Courier"/>
              </a:rPr>
              <a:t>(</a:t>
            </a:r>
            <a:r>
              <a:rPr lang="tr-TR" sz="1400" baseline="30000" dirty="0" err="1" smtClean="0">
                <a:latin typeface="Courier"/>
                <a:cs typeface="Courier"/>
              </a:rPr>
              <a:t>repmat</a:t>
            </a:r>
            <a:r>
              <a:rPr lang="tr-TR" sz="1400" baseline="30000" dirty="0">
                <a:latin typeface="Courier"/>
                <a:cs typeface="Courier"/>
              </a:rPr>
              <a:t>(</a:t>
            </a:r>
            <a:r>
              <a:rPr lang="tr-TR" sz="1400" baseline="30000" dirty="0" err="1">
                <a:latin typeface="Courier"/>
                <a:cs typeface="Courier"/>
              </a:rPr>
              <a:t>sum</a:t>
            </a:r>
            <a:r>
              <a:rPr lang="tr-TR" sz="1400" baseline="30000" dirty="0">
                <a:latin typeface="Courier"/>
                <a:cs typeface="Courier"/>
              </a:rPr>
              <a:t>(A, 2) , [1, m]) .∗ </a:t>
            </a:r>
            <a:r>
              <a:rPr lang="tr-TR" sz="1400" baseline="30000" dirty="0" err="1">
                <a:latin typeface="Courier"/>
                <a:cs typeface="Courier"/>
              </a:rPr>
              <a:t>repmat</a:t>
            </a:r>
            <a:r>
              <a:rPr lang="tr-TR" sz="1400" baseline="30000" dirty="0">
                <a:latin typeface="Courier"/>
                <a:cs typeface="Courier"/>
              </a:rPr>
              <a:t>(</a:t>
            </a:r>
            <a:r>
              <a:rPr lang="tr-TR" sz="1400" baseline="30000" dirty="0" err="1">
                <a:latin typeface="Courier"/>
                <a:cs typeface="Courier"/>
              </a:rPr>
              <a:t>sum</a:t>
            </a:r>
            <a:r>
              <a:rPr lang="tr-TR" sz="1400" baseline="30000" dirty="0">
                <a:latin typeface="Courier"/>
                <a:cs typeface="Courier"/>
              </a:rPr>
              <a:t>(A, 1) , [n, 1]))) , 2)) , 1) .∗ 60) </a:t>
            </a:r>
            <a:r>
              <a:rPr lang="tr-TR" sz="1400" baseline="30000" dirty="0" smtClean="0">
                <a:latin typeface="Courier"/>
                <a:cs typeface="Courier"/>
              </a:rPr>
              <a:t>+ </a:t>
            </a:r>
            <a:r>
              <a:rPr lang="tr-TR" sz="1400" baseline="30000" dirty="0" err="1" smtClean="0">
                <a:latin typeface="Courier"/>
                <a:cs typeface="Courier"/>
              </a:rPr>
              <a:t>sum</a:t>
            </a:r>
            <a:r>
              <a:rPr lang="tr-TR" sz="1400" baseline="30000" dirty="0">
                <a:latin typeface="Courier"/>
                <a:cs typeface="Courier"/>
              </a:rPr>
              <a:t>(</a:t>
            </a:r>
            <a:r>
              <a:rPr lang="tr-TR" sz="1400" baseline="30000" dirty="0" err="1">
                <a:latin typeface="Courier"/>
                <a:cs typeface="Courier"/>
              </a:rPr>
              <a:t>sum</a:t>
            </a:r>
            <a:r>
              <a:rPr lang="tr-TR" sz="1400" baseline="30000" dirty="0" smtClean="0">
                <a:latin typeface="Courier"/>
                <a:cs typeface="Courier"/>
              </a:rPr>
              <a:t>( ( (  </a:t>
            </a:r>
            <a:r>
              <a:rPr lang="tr-TR" sz="1400" baseline="30000" dirty="0" err="1">
                <a:latin typeface="Courier"/>
                <a:cs typeface="Courier"/>
              </a:rPr>
              <a:t>repmat</a:t>
            </a:r>
            <a:r>
              <a:rPr lang="tr-TR" sz="1400" baseline="30000" dirty="0">
                <a:latin typeface="Courier"/>
                <a:cs typeface="Courier"/>
              </a:rPr>
              <a:t>(</a:t>
            </a:r>
            <a:r>
              <a:rPr lang="tr-TR" sz="1400" baseline="30000" dirty="0" err="1">
                <a:latin typeface="Courier"/>
                <a:cs typeface="Courier"/>
              </a:rPr>
              <a:t>sum</a:t>
            </a:r>
            <a:r>
              <a:rPr lang="tr-TR" sz="1400" baseline="30000" dirty="0">
                <a:latin typeface="Courier"/>
                <a:cs typeface="Courier"/>
              </a:rPr>
              <a:t>(A, 2) , [1, m]) .∗ </a:t>
            </a:r>
            <a:r>
              <a:rPr lang="tr-TR" sz="1400" baseline="30000" dirty="0" err="1">
                <a:latin typeface="Courier"/>
                <a:cs typeface="Courier"/>
              </a:rPr>
              <a:t>repmat</a:t>
            </a:r>
            <a:r>
              <a:rPr lang="tr-TR" sz="1400" baseline="30000" dirty="0">
                <a:latin typeface="Courier"/>
                <a:cs typeface="Courier"/>
              </a:rPr>
              <a:t>(</a:t>
            </a:r>
            <a:r>
              <a:rPr lang="tr-TR" sz="1400" baseline="30000" dirty="0" err="1">
                <a:latin typeface="Courier"/>
                <a:cs typeface="Courier"/>
              </a:rPr>
              <a:t>sum</a:t>
            </a:r>
            <a:r>
              <a:rPr lang="tr-TR" sz="1400" baseline="30000" dirty="0">
                <a:latin typeface="Courier"/>
                <a:cs typeface="Courier"/>
              </a:rPr>
              <a:t>(A, 1) , [n, 1])) .∗ ( A .∗ ( A .∗ A))) , 2</a:t>
            </a:r>
            <a:r>
              <a:rPr lang="tr-TR" sz="1400" baseline="30000" dirty="0" smtClean="0">
                <a:latin typeface="Courier"/>
                <a:cs typeface="Courier"/>
              </a:rPr>
              <a:t>) </a:t>
            </a:r>
            <a:r>
              <a:rPr lang="tr-TR" sz="1400" baseline="30000" dirty="0">
                <a:latin typeface="Courier"/>
                <a:cs typeface="Courier"/>
              </a:rPr>
              <a:t>, 1) .∗ 80) </a:t>
            </a:r>
            <a:r>
              <a:rPr lang="tr-TR" sz="1400" baseline="30000" dirty="0" smtClean="0">
                <a:latin typeface="Courier"/>
                <a:cs typeface="Courier"/>
              </a:rPr>
              <a:t>+ </a:t>
            </a:r>
            <a:r>
              <a:rPr lang="tr-TR" sz="1400" baseline="30000" dirty="0">
                <a:latin typeface="Courier"/>
                <a:cs typeface="Courier"/>
              </a:rPr>
              <a:t>(</a:t>
            </a:r>
            <a:r>
              <a:rPr lang="tr-TR" sz="1400" baseline="30000" dirty="0" err="1">
                <a:latin typeface="Courier"/>
                <a:cs typeface="Courier"/>
              </a:rPr>
              <a:t>sum</a:t>
            </a:r>
            <a:r>
              <a:rPr lang="tr-TR" sz="1400" baseline="30000" dirty="0">
                <a:latin typeface="Courier"/>
                <a:cs typeface="Courier"/>
              </a:rPr>
              <a:t>((</a:t>
            </a:r>
            <a:r>
              <a:rPr lang="tr-TR" sz="1400" baseline="30000" dirty="0" err="1">
                <a:latin typeface="Courier"/>
                <a:cs typeface="Courier"/>
              </a:rPr>
              <a:t>sum</a:t>
            </a:r>
            <a:r>
              <a:rPr lang="tr-TR" sz="1400" baseline="30000" dirty="0">
                <a:latin typeface="Courier"/>
                <a:cs typeface="Courier"/>
              </a:rPr>
              <a:t>(A, 2) .∗ (</a:t>
            </a:r>
            <a:r>
              <a:rPr lang="tr-TR" sz="1400" baseline="30000" dirty="0" err="1">
                <a:latin typeface="Courier"/>
                <a:cs typeface="Courier"/>
              </a:rPr>
              <a:t>sum</a:t>
            </a:r>
            <a:r>
              <a:rPr lang="tr-TR" sz="1400" baseline="30000" dirty="0">
                <a:latin typeface="Courier"/>
                <a:cs typeface="Courier"/>
              </a:rPr>
              <a:t>(A, 2) .∗ </a:t>
            </a:r>
            <a:r>
              <a:rPr lang="tr-TR" sz="1400" baseline="30000" dirty="0" err="1">
                <a:latin typeface="Courier"/>
                <a:cs typeface="Courier"/>
              </a:rPr>
              <a:t>sum</a:t>
            </a:r>
            <a:r>
              <a:rPr lang="tr-TR" sz="1400" baseline="30000" dirty="0">
                <a:latin typeface="Courier"/>
                <a:cs typeface="Courier"/>
              </a:rPr>
              <a:t>(( ( </a:t>
            </a:r>
            <a:r>
              <a:rPr lang="tr-TR" sz="1400" baseline="30000" dirty="0" err="1">
                <a:latin typeface="Courier"/>
                <a:cs typeface="Courier"/>
              </a:rPr>
              <a:t>repmat</a:t>
            </a:r>
            <a:r>
              <a:rPr lang="tr-TR" sz="1400" baseline="30000" dirty="0">
                <a:latin typeface="Courier"/>
                <a:cs typeface="Courier"/>
              </a:rPr>
              <a:t>(</a:t>
            </a:r>
            <a:r>
              <a:rPr lang="tr-TR" sz="1400" baseline="30000" dirty="0" err="1">
                <a:latin typeface="Courier"/>
                <a:cs typeface="Courier"/>
              </a:rPr>
              <a:t>sum</a:t>
            </a:r>
            <a:r>
              <a:rPr lang="tr-TR" sz="1400" baseline="30000" dirty="0">
                <a:latin typeface="Courier"/>
                <a:cs typeface="Courier"/>
              </a:rPr>
              <a:t>(A, 2) , [1, m]) .∗ </a:t>
            </a:r>
            <a:r>
              <a:rPr lang="tr-TR" sz="1400" baseline="30000" dirty="0" err="1">
                <a:latin typeface="Courier"/>
                <a:cs typeface="Courier"/>
              </a:rPr>
              <a:t>repmat</a:t>
            </a:r>
            <a:r>
              <a:rPr lang="tr-TR" sz="1400" baseline="30000" dirty="0">
                <a:latin typeface="Courier"/>
                <a:cs typeface="Courier"/>
              </a:rPr>
              <a:t>(</a:t>
            </a:r>
            <a:r>
              <a:rPr lang="tr-TR" sz="1400" baseline="30000" dirty="0" err="1">
                <a:latin typeface="Courier"/>
                <a:cs typeface="Courier"/>
              </a:rPr>
              <a:t>sum</a:t>
            </a:r>
            <a:r>
              <a:rPr lang="tr-TR" sz="1400" baseline="30000" dirty="0">
                <a:latin typeface="Courier"/>
                <a:cs typeface="Courier"/>
              </a:rPr>
              <a:t>(A, 1) , [n</a:t>
            </a:r>
            <a:r>
              <a:rPr lang="tr-TR" sz="1400" baseline="30000" dirty="0" smtClean="0">
                <a:latin typeface="Courier"/>
                <a:cs typeface="Courier"/>
              </a:rPr>
              <a:t>, 1</a:t>
            </a:r>
            <a:r>
              <a:rPr lang="tr-TR" sz="1400" baseline="30000" dirty="0">
                <a:latin typeface="Courier"/>
                <a:cs typeface="Courier"/>
              </a:rPr>
              <a:t>])) .∗ A), 2))), 1) .∗ −40</a:t>
            </a:r>
            <a:r>
              <a:rPr lang="tr-TR" sz="1400" baseline="30000" dirty="0" smtClean="0">
                <a:latin typeface="Courier"/>
                <a:cs typeface="Courier"/>
              </a:rPr>
              <a:t>)+ </a:t>
            </a:r>
            <a:r>
              <a:rPr lang="tr-TR" sz="1400" baseline="30000" dirty="0">
                <a:latin typeface="Courier"/>
                <a:cs typeface="Courier"/>
              </a:rPr>
              <a:t>(</a:t>
            </a:r>
            <a:r>
              <a:rPr lang="tr-TR" sz="1400" baseline="30000" dirty="0" err="1">
                <a:latin typeface="Courier"/>
                <a:cs typeface="Courier"/>
              </a:rPr>
              <a:t>sum</a:t>
            </a:r>
            <a:r>
              <a:rPr lang="tr-TR" sz="1400" baseline="30000" dirty="0">
                <a:latin typeface="Courier"/>
                <a:cs typeface="Courier"/>
              </a:rPr>
              <a:t>((</a:t>
            </a:r>
            <a:r>
              <a:rPr lang="tr-TR" sz="1400" baseline="30000" dirty="0" err="1">
                <a:latin typeface="Courier"/>
                <a:cs typeface="Courier"/>
              </a:rPr>
              <a:t>repmat</a:t>
            </a:r>
            <a:r>
              <a:rPr lang="tr-TR" sz="1400" baseline="30000" dirty="0">
                <a:latin typeface="Courier"/>
                <a:cs typeface="Courier"/>
              </a:rPr>
              <a:t>(</a:t>
            </a:r>
            <a:r>
              <a:rPr lang="tr-TR" sz="1400" baseline="30000" dirty="0" err="1">
                <a:latin typeface="Courier"/>
                <a:cs typeface="Courier"/>
              </a:rPr>
              <a:t>sum</a:t>
            </a:r>
            <a:r>
              <a:rPr lang="tr-TR" sz="1400" baseline="30000" dirty="0">
                <a:latin typeface="Courier"/>
                <a:cs typeface="Courier"/>
              </a:rPr>
              <a:t>(( </a:t>
            </a:r>
            <a:r>
              <a:rPr lang="tr-TR" sz="1400" baseline="30000" dirty="0" err="1">
                <a:latin typeface="Courier"/>
                <a:cs typeface="Courier"/>
              </a:rPr>
              <a:t>sum</a:t>
            </a:r>
            <a:r>
              <a:rPr lang="tr-TR" sz="1400" baseline="30000" dirty="0">
                <a:latin typeface="Courier"/>
                <a:cs typeface="Courier"/>
              </a:rPr>
              <a:t>(A, 2) .∗ </a:t>
            </a:r>
            <a:r>
              <a:rPr lang="tr-TR" sz="1400" baseline="30000" dirty="0" err="1">
                <a:latin typeface="Courier"/>
                <a:cs typeface="Courier"/>
              </a:rPr>
              <a:t>sum</a:t>
            </a:r>
            <a:r>
              <a:rPr lang="tr-TR" sz="1400" baseline="30000" dirty="0">
                <a:latin typeface="Courier"/>
                <a:cs typeface="Courier"/>
              </a:rPr>
              <a:t>(A, 2)), 1), [n, 1]) .∗ </a:t>
            </a:r>
            <a:r>
              <a:rPr lang="tr-TR" sz="1400" baseline="30000" dirty="0" err="1">
                <a:latin typeface="Courier"/>
                <a:cs typeface="Courier"/>
              </a:rPr>
              <a:t>sum</a:t>
            </a:r>
            <a:r>
              <a:rPr lang="tr-TR" sz="1400" baseline="30000" dirty="0">
                <a:latin typeface="Courier"/>
                <a:cs typeface="Courier"/>
              </a:rPr>
              <a:t>(( ( </a:t>
            </a:r>
            <a:r>
              <a:rPr lang="tr-TR" sz="1400" baseline="30000" dirty="0" err="1">
                <a:latin typeface="Courier"/>
                <a:cs typeface="Courier"/>
              </a:rPr>
              <a:t>repmat</a:t>
            </a:r>
            <a:r>
              <a:rPr lang="tr-TR" sz="1400" baseline="30000" dirty="0">
                <a:latin typeface="Courier"/>
                <a:cs typeface="Courier"/>
              </a:rPr>
              <a:t>(</a:t>
            </a:r>
            <a:r>
              <a:rPr lang="tr-TR" sz="1400" baseline="30000" dirty="0" err="1">
                <a:latin typeface="Courier"/>
                <a:cs typeface="Courier"/>
              </a:rPr>
              <a:t>sum</a:t>
            </a:r>
            <a:r>
              <a:rPr lang="tr-TR" sz="1400" baseline="30000" dirty="0">
                <a:latin typeface="Courier"/>
                <a:cs typeface="Courier"/>
              </a:rPr>
              <a:t>(A, 2), [1, m]</a:t>
            </a:r>
            <a:r>
              <a:rPr lang="tr-TR" sz="1400" baseline="30000" dirty="0" smtClean="0">
                <a:latin typeface="Courier"/>
                <a:cs typeface="Courier"/>
              </a:rPr>
              <a:t>) </a:t>
            </a:r>
            <a:r>
              <a:rPr lang="tr-TR" sz="1400" baseline="30000" dirty="0">
                <a:latin typeface="Courier"/>
                <a:cs typeface="Courier"/>
              </a:rPr>
              <a:t>.∗ </a:t>
            </a:r>
            <a:r>
              <a:rPr lang="tr-TR" sz="1400" baseline="30000" dirty="0" err="1">
                <a:latin typeface="Courier"/>
                <a:cs typeface="Courier"/>
              </a:rPr>
              <a:t>repmat</a:t>
            </a:r>
            <a:r>
              <a:rPr lang="tr-TR" sz="1400" baseline="30000" dirty="0">
                <a:latin typeface="Courier"/>
                <a:cs typeface="Courier"/>
              </a:rPr>
              <a:t>(</a:t>
            </a:r>
            <a:r>
              <a:rPr lang="tr-TR" sz="1400" baseline="30000" dirty="0" err="1">
                <a:latin typeface="Courier"/>
                <a:cs typeface="Courier"/>
              </a:rPr>
              <a:t>sum</a:t>
            </a:r>
            <a:r>
              <a:rPr lang="tr-TR" sz="1400" baseline="30000" dirty="0">
                <a:latin typeface="Courier"/>
                <a:cs typeface="Courier"/>
              </a:rPr>
              <a:t>(A, 1), [n, 1])) .∗ A), 2)), 1) .∗ 60) </a:t>
            </a:r>
            <a:r>
              <a:rPr lang="fr-FR" sz="1400" baseline="30000" dirty="0" smtClean="0">
                <a:latin typeface="Courier"/>
                <a:cs typeface="Courier"/>
              </a:rPr>
              <a:t>+ </a:t>
            </a:r>
            <a:r>
              <a:rPr lang="fr-FR" sz="1400" baseline="30000" dirty="0">
                <a:latin typeface="Courier"/>
                <a:cs typeface="Courier"/>
              </a:rPr>
              <a:t>( ( ( </a:t>
            </a:r>
            <a:r>
              <a:rPr lang="fr-FR" sz="1400" baseline="30000" dirty="0" err="1">
                <a:latin typeface="Courier"/>
                <a:cs typeface="Courier"/>
              </a:rPr>
              <a:t>sum</a:t>
            </a:r>
            <a:r>
              <a:rPr lang="fr-FR" sz="1400" baseline="30000" dirty="0">
                <a:latin typeface="Courier"/>
                <a:cs typeface="Courier"/>
              </a:rPr>
              <a:t>(A, 1) ∗ (A’)) ∗ ( ( A ∗ (A’)) ∗ </a:t>
            </a:r>
            <a:r>
              <a:rPr lang="fr-FR" sz="1400" baseline="30000" dirty="0" err="1">
                <a:latin typeface="Courier"/>
                <a:cs typeface="Courier"/>
              </a:rPr>
              <a:t>sum</a:t>
            </a:r>
            <a:r>
              <a:rPr lang="fr-FR" sz="1400" baseline="30000" dirty="0">
                <a:latin typeface="Courier"/>
                <a:cs typeface="Courier"/>
              </a:rPr>
              <a:t>(A, 2))) .∗ 120) </a:t>
            </a:r>
            <a:r>
              <a:rPr lang="tr-TR" sz="1400" baseline="30000" dirty="0" smtClean="0">
                <a:latin typeface="Courier"/>
                <a:cs typeface="Courier"/>
              </a:rPr>
              <a:t>+ </a:t>
            </a:r>
            <a:r>
              <a:rPr lang="tr-TR" sz="1400" baseline="30000" dirty="0">
                <a:latin typeface="Courier"/>
                <a:cs typeface="Courier"/>
              </a:rPr>
              <a:t>(</a:t>
            </a:r>
            <a:r>
              <a:rPr lang="tr-TR" sz="1400" baseline="30000" dirty="0" err="1">
                <a:latin typeface="Courier"/>
                <a:cs typeface="Courier"/>
              </a:rPr>
              <a:t>sum</a:t>
            </a:r>
            <a:r>
              <a:rPr lang="tr-TR" sz="1400" baseline="30000" dirty="0">
                <a:latin typeface="Courier"/>
                <a:cs typeface="Courier"/>
              </a:rPr>
              <a:t>((( </a:t>
            </a:r>
            <a:r>
              <a:rPr lang="tr-TR" sz="1400" baseline="30000" dirty="0" err="1">
                <a:latin typeface="Courier"/>
                <a:cs typeface="Courier"/>
              </a:rPr>
              <a:t>sum</a:t>
            </a:r>
            <a:r>
              <a:rPr lang="tr-TR" sz="1400" baseline="30000" dirty="0">
                <a:latin typeface="Courier"/>
                <a:cs typeface="Courier"/>
              </a:rPr>
              <a:t>(A, 2) .∗ </a:t>
            </a:r>
            <a:r>
              <a:rPr lang="tr-TR" sz="1400" baseline="30000" dirty="0" err="1">
                <a:latin typeface="Courier"/>
                <a:cs typeface="Courier"/>
              </a:rPr>
              <a:t>sum</a:t>
            </a:r>
            <a:r>
              <a:rPr lang="tr-TR" sz="1400" baseline="30000" dirty="0">
                <a:latin typeface="Courier"/>
                <a:cs typeface="Courier"/>
              </a:rPr>
              <a:t>(A, 2)) .∗ </a:t>
            </a:r>
            <a:r>
              <a:rPr lang="tr-TR" sz="1400" baseline="30000" dirty="0" err="1">
                <a:latin typeface="Courier"/>
                <a:cs typeface="Courier"/>
              </a:rPr>
              <a:t>sum</a:t>
            </a:r>
            <a:r>
              <a:rPr lang="tr-TR" sz="1400" baseline="30000" dirty="0">
                <a:latin typeface="Courier"/>
                <a:cs typeface="Courier"/>
              </a:rPr>
              <a:t>((</a:t>
            </a:r>
            <a:r>
              <a:rPr lang="tr-TR" sz="1400" baseline="30000" dirty="0" err="1">
                <a:latin typeface="Courier"/>
                <a:cs typeface="Courier"/>
              </a:rPr>
              <a:t>repmat</a:t>
            </a:r>
            <a:r>
              <a:rPr lang="tr-TR" sz="1400" baseline="30000" dirty="0">
                <a:latin typeface="Courier"/>
                <a:cs typeface="Courier"/>
              </a:rPr>
              <a:t>(</a:t>
            </a:r>
            <a:r>
              <a:rPr lang="tr-TR" sz="1400" baseline="30000" dirty="0" err="1">
                <a:latin typeface="Courier"/>
                <a:cs typeface="Courier"/>
              </a:rPr>
              <a:t>sum</a:t>
            </a:r>
            <a:r>
              <a:rPr lang="tr-TR" sz="1400" baseline="30000" dirty="0">
                <a:latin typeface="Courier"/>
                <a:cs typeface="Courier"/>
              </a:rPr>
              <a:t>(A, 2), [1, m]) .∗ ( </a:t>
            </a:r>
            <a:r>
              <a:rPr lang="tr-TR" sz="1400" baseline="30000" dirty="0" err="1">
                <a:latin typeface="Courier"/>
                <a:cs typeface="Courier"/>
              </a:rPr>
              <a:t>repmat</a:t>
            </a:r>
            <a:r>
              <a:rPr lang="tr-TR" sz="1400" baseline="30000" dirty="0">
                <a:latin typeface="Courier"/>
                <a:cs typeface="Courier"/>
              </a:rPr>
              <a:t>(</a:t>
            </a:r>
            <a:r>
              <a:rPr lang="tr-TR" sz="1400" baseline="30000" dirty="0" err="1">
                <a:latin typeface="Courier"/>
                <a:cs typeface="Courier"/>
              </a:rPr>
              <a:t>sum</a:t>
            </a:r>
            <a:r>
              <a:rPr lang="tr-TR" sz="1400" baseline="30000" dirty="0">
                <a:latin typeface="Courier"/>
                <a:cs typeface="Courier"/>
              </a:rPr>
              <a:t>(A, 2), [1</a:t>
            </a:r>
            <a:r>
              <a:rPr lang="tr-TR" sz="1400" baseline="30000" dirty="0" smtClean="0">
                <a:latin typeface="Courier"/>
                <a:cs typeface="Courier"/>
              </a:rPr>
              <a:t>, </a:t>
            </a:r>
            <a:r>
              <a:rPr lang="tr-TR" sz="1400" baseline="30000" dirty="0">
                <a:latin typeface="Courier"/>
                <a:cs typeface="Courier"/>
              </a:rPr>
              <a:t>m]) .∗ </a:t>
            </a:r>
            <a:r>
              <a:rPr lang="tr-TR" sz="1400" baseline="30000" dirty="0" err="1">
                <a:latin typeface="Courier"/>
                <a:cs typeface="Courier"/>
              </a:rPr>
              <a:t>repmat</a:t>
            </a:r>
            <a:r>
              <a:rPr lang="tr-TR" sz="1400" baseline="30000" dirty="0">
                <a:latin typeface="Courier"/>
                <a:cs typeface="Courier"/>
              </a:rPr>
              <a:t>(</a:t>
            </a:r>
            <a:r>
              <a:rPr lang="tr-TR" sz="1400" baseline="30000" dirty="0" err="1">
                <a:latin typeface="Courier"/>
                <a:cs typeface="Courier"/>
              </a:rPr>
              <a:t>sum</a:t>
            </a:r>
            <a:r>
              <a:rPr lang="tr-TR" sz="1400" baseline="30000" dirty="0">
                <a:latin typeface="Courier"/>
                <a:cs typeface="Courier"/>
              </a:rPr>
              <a:t>(A, 1) , [n, 1]))) , 2)) , 1) .∗ −10) </a:t>
            </a:r>
            <a:r>
              <a:rPr lang="tr-TR" sz="1400" baseline="30000" dirty="0" smtClean="0">
                <a:latin typeface="Courier"/>
                <a:cs typeface="Courier"/>
              </a:rPr>
              <a:t>+ (( </a:t>
            </a:r>
            <a:r>
              <a:rPr lang="tr-TR" sz="1400" baseline="30000" dirty="0" err="1" smtClean="0">
                <a:latin typeface="Courier"/>
                <a:cs typeface="Courier"/>
              </a:rPr>
              <a:t>sum</a:t>
            </a:r>
            <a:r>
              <a:rPr lang="tr-TR" sz="1400" baseline="30000" dirty="0" smtClean="0">
                <a:latin typeface="Courier"/>
                <a:cs typeface="Courier"/>
              </a:rPr>
              <a:t>(</a:t>
            </a:r>
            <a:r>
              <a:rPr lang="tr-TR" sz="1400" baseline="30000" dirty="0" err="1" smtClean="0">
                <a:latin typeface="Courier"/>
                <a:cs typeface="Courier"/>
              </a:rPr>
              <a:t>sum</a:t>
            </a:r>
            <a:r>
              <a:rPr lang="tr-TR" sz="1400" baseline="30000" dirty="0" smtClean="0">
                <a:latin typeface="Courier"/>
                <a:cs typeface="Courier"/>
              </a:rPr>
              <a:t>(A, 2), 1) .∗ </a:t>
            </a:r>
            <a:r>
              <a:rPr lang="tr-TR" sz="1400" baseline="30000" dirty="0" err="1" smtClean="0">
                <a:latin typeface="Courier"/>
                <a:cs typeface="Courier"/>
              </a:rPr>
              <a:t>sum</a:t>
            </a:r>
            <a:r>
              <a:rPr lang="tr-TR" sz="1400" baseline="30000" dirty="0" smtClean="0">
                <a:latin typeface="Courier"/>
                <a:cs typeface="Courier"/>
              </a:rPr>
              <a:t>(( ( </a:t>
            </a:r>
            <a:r>
              <a:rPr lang="tr-TR" sz="1400" baseline="30000" dirty="0" err="1" smtClean="0">
                <a:latin typeface="Courier"/>
                <a:cs typeface="Courier"/>
              </a:rPr>
              <a:t>sum</a:t>
            </a:r>
            <a:r>
              <a:rPr lang="tr-TR" sz="1400" baseline="30000" dirty="0" smtClean="0">
                <a:latin typeface="Courier"/>
                <a:cs typeface="Courier"/>
              </a:rPr>
              <a:t>(A, 1) .∗ </a:t>
            </a:r>
            <a:r>
              <a:rPr lang="tr-TR" sz="1400" baseline="30000" dirty="0" err="1" smtClean="0">
                <a:latin typeface="Courier"/>
                <a:cs typeface="Courier"/>
              </a:rPr>
              <a:t>sum</a:t>
            </a:r>
            <a:r>
              <a:rPr lang="tr-TR" sz="1400" baseline="30000" dirty="0" smtClean="0">
                <a:latin typeface="Courier"/>
                <a:cs typeface="Courier"/>
              </a:rPr>
              <a:t>(A, 1)) .∗ </a:t>
            </a:r>
            <a:r>
              <a:rPr lang="tr-TR" sz="1400" baseline="30000" dirty="0" err="1" smtClean="0">
                <a:latin typeface="Courier"/>
                <a:cs typeface="Courier"/>
              </a:rPr>
              <a:t>sum</a:t>
            </a:r>
            <a:r>
              <a:rPr lang="tr-TR" sz="1400" baseline="30000" dirty="0" smtClean="0">
                <a:latin typeface="Courier"/>
                <a:cs typeface="Courier"/>
              </a:rPr>
              <a:t>(( A .∗ A), 1)), 2)) .∗ −60) + </a:t>
            </a:r>
            <a:r>
              <a:rPr lang="tr-TR" sz="1400" baseline="30000" dirty="0">
                <a:latin typeface="Courier"/>
                <a:cs typeface="Courier"/>
              </a:rPr>
              <a:t>(</a:t>
            </a:r>
            <a:r>
              <a:rPr lang="tr-TR" sz="1400" baseline="30000" dirty="0" err="1">
                <a:latin typeface="Courier"/>
                <a:cs typeface="Courier"/>
              </a:rPr>
              <a:t>sum</a:t>
            </a:r>
            <a:r>
              <a:rPr lang="tr-TR" sz="1400" baseline="30000" dirty="0">
                <a:latin typeface="Courier"/>
                <a:cs typeface="Courier"/>
              </a:rPr>
              <a:t>((</a:t>
            </a:r>
            <a:r>
              <a:rPr lang="tr-TR" sz="1400" baseline="30000" dirty="0" err="1">
                <a:latin typeface="Courier"/>
                <a:cs typeface="Courier"/>
              </a:rPr>
              <a:t>sum</a:t>
            </a:r>
            <a:r>
              <a:rPr lang="tr-TR" sz="1400" baseline="30000" dirty="0">
                <a:latin typeface="Courier"/>
                <a:cs typeface="Courier"/>
              </a:rPr>
              <a:t>(</a:t>
            </a:r>
            <a:r>
              <a:rPr lang="tr-TR" sz="1400" baseline="30000" dirty="0" err="1">
                <a:latin typeface="Courier"/>
                <a:cs typeface="Courier"/>
              </a:rPr>
              <a:t>repmat</a:t>
            </a:r>
            <a:r>
              <a:rPr lang="tr-TR" sz="1400" baseline="30000" dirty="0">
                <a:latin typeface="Courier"/>
                <a:cs typeface="Courier"/>
              </a:rPr>
              <a:t>(( </a:t>
            </a:r>
            <a:r>
              <a:rPr lang="tr-TR" sz="1400" baseline="30000" dirty="0" err="1">
                <a:latin typeface="Courier"/>
                <a:cs typeface="Courier"/>
              </a:rPr>
              <a:t>sum</a:t>
            </a:r>
            <a:r>
              <a:rPr lang="tr-TR" sz="1400" baseline="30000" dirty="0">
                <a:latin typeface="Courier"/>
                <a:cs typeface="Courier"/>
              </a:rPr>
              <a:t>(A, 2) .∗ </a:t>
            </a:r>
            <a:r>
              <a:rPr lang="tr-TR" sz="1400" baseline="30000" dirty="0" err="1">
                <a:latin typeface="Courier"/>
                <a:cs typeface="Courier"/>
              </a:rPr>
              <a:t>sum</a:t>
            </a:r>
            <a:r>
              <a:rPr lang="tr-TR" sz="1400" baseline="30000" dirty="0">
                <a:latin typeface="Courier"/>
                <a:cs typeface="Courier"/>
              </a:rPr>
              <a:t>(A, 2)), [1, m]), 1) .∗ </a:t>
            </a:r>
            <a:r>
              <a:rPr lang="tr-TR" sz="1400" baseline="30000" dirty="0" err="1">
                <a:latin typeface="Courier"/>
                <a:cs typeface="Courier"/>
              </a:rPr>
              <a:t>sum</a:t>
            </a:r>
            <a:r>
              <a:rPr lang="tr-TR" sz="1400" baseline="30000" dirty="0">
                <a:latin typeface="Courier"/>
                <a:cs typeface="Courier"/>
              </a:rPr>
              <a:t>((</a:t>
            </a:r>
            <a:r>
              <a:rPr lang="tr-TR" sz="1400" baseline="30000" dirty="0" err="1">
                <a:latin typeface="Courier"/>
                <a:cs typeface="Courier"/>
              </a:rPr>
              <a:t>repmat</a:t>
            </a:r>
            <a:r>
              <a:rPr lang="tr-TR" sz="1400" baseline="30000" dirty="0">
                <a:latin typeface="Courier"/>
                <a:cs typeface="Courier"/>
              </a:rPr>
              <a:t>(</a:t>
            </a:r>
            <a:r>
              <a:rPr lang="tr-TR" sz="1400" baseline="30000" dirty="0" err="1">
                <a:latin typeface="Courier"/>
                <a:cs typeface="Courier"/>
              </a:rPr>
              <a:t>sum</a:t>
            </a:r>
            <a:r>
              <a:rPr lang="tr-TR" sz="1400" baseline="30000" dirty="0">
                <a:latin typeface="Courier"/>
                <a:cs typeface="Courier"/>
              </a:rPr>
              <a:t>(A, 2), [1, m]) </a:t>
            </a:r>
            <a:r>
              <a:rPr lang="tr-TR" sz="1400" baseline="30000" dirty="0" smtClean="0">
                <a:latin typeface="Courier"/>
                <a:cs typeface="Courier"/>
              </a:rPr>
              <a:t>.*</a:t>
            </a:r>
            <a:r>
              <a:rPr lang="tr-TR" sz="1400" dirty="0" smtClean="0">
                <a:latin typeface="Courier"/>
                <a:cs typeface="Courier"/>
              </a:rPr>
              <a:t> </a:t>
            </a:r>
            <a:r>
              <a:rPr lang="tr-TR" sz="1400" baseline="30000" dirty="0" smtClean="0">
                <a:latin typeface="Courier"/>
                <a:cs typeface="Courier"/>
              </a:rPr>
              <a:t>( </a:t>
            </a:r>
            <a:r>
              <a:rPr lang="tr-TR" sz="1400" baseline="30000" dirty="0" err="1">
                <a:latin typeface="Courier"/>
                <a:cs typeface="Courier"/>
              </a:rPr>
              <a:t>repmat</a:t>
            </a:r>
            <a:r>
              <a:rPr lang="tr-TR" sz="1400" baseline="30000" dirty="0">
                <a:latin typeface="Courier"/>
                <a:cs typeface="Courier"/>
              </a:rPr>
              <a:t>(</a:t>
            </a:r>
            <a:r>
              <a:rPr lang="tr-TR" sz="1400" baseline="30000" dirty="0" err="1">
                <a:latin typeface="Courier"/>
                <a:cs typeface="Courier"/>
              </a:rPr>
              <a:t>sum</a:t>
            </a:r>
            <a:r>
              <a:rPr lang="tr-TR" sz="1400" baseline="30000" dirty="0">
                <a:latin typeface="Courier"/>
                <a:cs typeface="Courier"/>
              </a:rPr>
              <a:t>(A, 2) , [1, m]) .∗ </a:t>
            </a:r>
            <a:r>
              <a:rPr lang="tr-TR" sz="1400" baseline="30000" dirty="0" err="1">
                <a:latin typeface="Courier"/>
                <a:cs typeface="Courier"/>
              </a:rPr>
              <a:t>repmat</a:t>
            </a:r>
            <a:r>
              <a:rPr lang="tr-TR" sz="1400" baseline="30000" dirty="0">
                <a:latin typeface="Courier"/>
                <a:cs typeface="Courier"/>
              </a:rPr>
              <a:t>(</a:t>
            </a:r>
            <a:r>
              <a:rPr lang="tr-TR" sz="1400" baseline="30000" dirty="0" err="1">
                <a:latin typeface="Courier"/>
                <a:cs typeface="Courier"/>
              </a:rPr>
              <a:t>sum</a:t>
            </a:r>
            <a:r>
              <a:rPr lang="tr-TR" sz="1400" baseline="30000" dirty="0">
                <a:latin typeface="Courier"/>
                <a:cs typeface="Courier"/>
              </a:rPr>
              <a:t>(A, 1) , [n, 1]))) , 1)) , 2) .∗ 15) </a:t>
            </a:r>
            <a:r>
              <a:rPr lang="tr-TR" sz="1400" baseline="30000" dirty="0" smtClean="0">
                <a:latin typeface="Courier"/>
                <a:cs typeface="Courier"/>
              </a:rPr>
              <a:t>+ </a:t>
            </a:r>
            <a:r>
              <a:rPr lang="tr-TR" sz="1400" baseline="30000" dirty="0">
                <a:latin typeface="Courier"/>
                <a:cs typeface="Courier"/>
              </a:rPr>
              <a:t>( ( ( </a:t>
            </a:r>
            <a:r>
              <a:rPr lang="tr-TR" sz="1400" baseline="30000" dirty="0" err="1">
                <a:latin typeface="Courier"/>
                <a:cs typeface="Courier"/>
              </a:rPr>
              <a:t>sum</a:t>
            </a:r>
            <a:r>
              <a:rPr lang="tr-TR" sz="1400" baseline="30000" dirty="0">
                <a:latin typeface="Courier"/>
                <a:cs typeface="Courier"/>
              </a:rPr>
              <a:t>(</a:t>
            </a:r>
            <a:r>
              <a:rPr lang="tr-TR" sz="1400" baseline="30000" dirty="0" err="1">
                <a:latin typeface="Courier"/>
                <a:cs typeface="Courier"/>
              </a:rPr>
              <a:t>sum</a:t>
            </a:r>
            <a:r>
              <a:rPr lang="tr-TR" sz="1400" baseline="30000" dirty="0">
                <a:latin typeface="Courier"/>
                <a:cs typeface="Courier"/>
              </a:rPr>
              <a:t>(A,</a:t>
            </a:r>
          </a:p>
          <a:p>
            <a:r>
              <a:rPr lang="tr-TR" sz="1400" baseline="30000" dirty="0" smtClean="0">
                <a:latin typeface="Courier"/>
                <a:cs typeface="Courier"/>
              </a:rPr>
              <a:t>.......</a:t>
            </a:r>
            <a:endParaRPr lang="en-US" sz="1400" dirty="0">
              <a:latin typeface="Courier"/>
              <a:cs typeface="Courier"/>
            </a:endParaRPr>
          </a:p>
        </p:txBody>
      </p:sp>
      <p:cxnSp>
        <p:nvCxnSpPr>
          <p:cNvPr id="9" name="Straight Connector 8"/>
          <p:cNvCxnSpPr/>
          <p:nvPr/>
        </p:nvCxnSpPr>
        <p:spPr>
          <a:xfrm>
            <a:off x="296882" y="1258570"/>
            <a:ext cx="8621486" cy="0"/>
          </a:xfrm>
          <a:prstGeom prst="line">
            <a:avLst/>
          </a:prstGeom>
          <a:ln w="50800" cap="rnd">
            <a:solidFill>
              <a:srgbClr val="CF930B"/>
            </a:solidFill>
            <a:prstDash val="sysDot"/>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420181" y="3853934"/>
            <a:ext cx="1861124" cy="461665"/>
          </a:xfrm>
          <a:prstGeom prst="rect">
            <a:avLst/>
          </a:prstGeom>
        </p:spPr>
        <p:txBody>
          <a:bodyPr wrap="none">
            <a:spAutoFit/>
          </a:bodyPr>
          <a:lstStyle/>
          <a:p>
            <a:r>
              <a:rPr lang="en-US" sz="2400" dirty="0" smtClean="0">
                <a:solidFill>
                  <a:prstClr val="black"/>
                </a:solidFill>
                <a:latin typeface="Adobe Caslon Pro"/>
                <a:cs typeface="Adobe Caslon Pro"/>
              </a:rPr>
              <a:t>K=5 solution:</a:t>
            </a:r>
            <a:endParaRPr lang="en-US" sz="1400" dirty="0"/>
          </a:p>
        </p:txBody>
      </p:sp>
    </p:spTree>
    <p:extLst>
      <p:ext uri="{BB962C8B-B14F-4D97-AF65-F5344CB8AC3E}">
        <p14:creationId xmlns:p14="http://schemas.microsoft.com/office/powerpoint/2010/main" val="2054121315"/>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Overview</a:t>
            </a:r>
            <a:endParaRPr lang="en-US" dirty="0"/>
          </a:p>
        </p:txBody>
      </p:sp>
      <p:sp>
        <p:nvSpPr>
          <p:cNvPr id="3" name="Content Placeholder 2"/>
          <p:cNvSpPr>
            <a:spLocks noGrp="1"/>
          </p:cNvSpPr>
          <p:nvPr>
            <p:ph idx="1"/>
          </p:nvPr>
        </p:nvSpPr>
        <p:spPr/>
        <p:txBody>
          <a:bodyPr/>
          <a:lstStyle/>
          <a:p>
            <a:r>
              <a:rPr lang="en-US" dirty="0" smtClean="0"/>
              <a:t>Representation of math expressions</a:t>
            </a:r>
          </a:p>
          <a:p>
            <a:endParaRPr lang="en-US" dirty="0"/>
          </a:p>
          <a:p>
            <a:r>
              <a:rPr lang="en-US" dirty="0" smtClean="0"/>
              <a:t>Searching over expressions</a:t>
            </a:r>
          </a:p>
          <a:p>
            <a:pPr marL="457200" lvl="1" indent="0">
              <a:buNone/>
            </a:pPr>
            <a:endParaRPr lang="en-US" dirty="0"/>
          </a:p>
          <a:p>
            <a:r>
              <a:rPr lang="en-US" dirty="0" smtClean="0">
                <a:solidFill>
                  <a:srgbClr val="FF0000"/>
                </a:solidFill>
              </a:rPr>
              <a:t>Distributed representation of expressions using a recursive neural network</a:t>
            </a:r>
            <a:endParaRPr lang="en-US" dirty="0">
              <a:solidFill>
                <a:srgbClr val="FF0000"/>
              </a:solidFill>
            </a:endParaRPr>
          </a:p>
        </p:txBody>
      </p:sp>
      <p:cxnSp>
        <p:nvCxnSpPr>
          <p:cNvPr id="4" name="Straight Connector 3"/>
          <p:cNvCxnSpPr/>
          <p:nvPr/>
        </p:nvCxnSpPr>
        <p:spPr>
          <a:xfrm>
            <a:off x="296882" y="1146810"/>
            <a:ext cx="8621486" cy="0"/>
          </a:xfrm>
          <a:prstGeom prst="line">
            <a:avLst/>
          </a:prstGeom>
          <a:ln w="50800" cap="rnd">
            <a:solidFill>
              <a:srgbClr val="CF930B"/>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1873735"/>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Recursive Neural-Network (RNN)</a:t>
            </a:r>
            <a:endParaRPr lang="en-US" dirty="0"/>
          </a:p>
        </p:txBody>
      </p:sp>
      <p:sp>
        <p:nvSpPr>
          <p:cNvPr id="3" name="Content Placeholder 2"/>
          <p:cNvSpPr>
            <a:spLocks noGrp="1"/>
          </p:cNvSpPr>
          <p:nvPr>
            <p:ph idx="1"/>
          </p:nvPr>
        </p:nvSpPr>
        <p:spPr>
          <a:xfrm>
            <a:off x="457200" y="1412240"/>
            <a:ext cx="8229600" cy="5049520"/>
          </a:xfrm>
        </p:spPr>
        <p:txBody>
          <a:bodyPr>
            <a:normAutofit/>
          </a:bodyPr>
          <a:lstStyle/>
          <a:p>
            <a:r>
              <a:rPr lang="en-US" dirty="0" smtClean="0"/>
              <a:t>Two training stages (both supervised):</a:t>
            </a:r>
          </a:p>
          <a:p>
            <a:pPr lvl="1"/>
            <a:r>
              <a:rPr lang="en-US" dirty="0" smtClean="0"/>
              <a:t>Pre-training</a:t>
            </a:r>
          </a:p>
          <a:p>
            <a:pPr lvl="2"/>
            <a:r>
              <a:rPr lang="en-US" dirty="0" smtClean="0"/>
              <a:t>Use RNN to embed symbolic expressions in  </a:t>
            </a:r>
          </a:p>
          <a:p>
            <a:pPr lvl="2"/>
            <a:r>
              <a:rPr lang="en-US" dirty="0" smtClean="0"/>
              <a:t>Equivalent expressions should be close</a:t>
            </a:r>
          </a:p>
          <a:p>
            <a:pPr lvl="2"/>
            <a:r>
              <a:rPr lang="en-US" dirty="0" smtClean="0"/>
              <a:t>RNN “learns structure of math”</a:t>
            </a:r>
          </a:p>
          <a:p>
            <a:pPr lvl="2"/>
            <a:endParaRPr lang="en-US" dirty="0" smtClean="0"/>
          </a:p>
          <a:p>
            <a:pPr lvl="1"/>
            <a:r>
              <a:rPr lang="en-US" dirty="0" smtClean="0"/>
              <a:t>Fine-tuning for a particular family of expressions</a:t>
            </a:r>
          </a:p>
          <a:p>
            <a:pPr lvl="2"/>
            <a:r>
              <a:rPr lang="en-US" dirty="0" smtClean="0"/>
              <a:t>Train </a:t>
            </a:r>
            <a:r>
              <a:rPr lang="en-US" dirty="0" err="1" smtClean="0"/>
              <a:t>softmax</a:t>
            </a:r>
            <a:r>
              <a:rPr lang="en-US" dirty="0" smtClean="0"/>
              <a:t> classifier on top of RNN embedding</a:t>
            </a:r>
          </a:p>
          <a:p>
            <a:pPr lvl="2"/>
            <a:r>
              <a:rPr lang="en-US" dirty="0" smtClean="0"/>
              <a:t>Predict which operator to add to current expression</a:t>
            </a:r>
          </a:p>
          <a:p>
            <a:pPr lvl="2"/>
            <a:r>
              <a:rPr lang="en-US" dirty="0" smtClean="0"/>
              <a:t>Training data from simpler expressions in family</a:t>
            </a:r>
          </a:p>
          <a:p>
            <a:pPr lvl="2"/>
            <a:endParaRPr lang="en-US" dirty="0" smtClean="0"/>
          </a:p>
        </p:txBody>
      </p:sp>
      <p:pic>
        <p:nvPicPr>
          <p:cNvPr id="5" name="Picture 4"/>
          <p:cNvPicPr>
            <a:picLocks noChangeAspect="1"/>
          </p:cNvPicPr>
          <p:nvPr/>
        </p:nvPicPr>
        <p:blipFill>
          <a:blip r:embed="rId2"/>
          <a:stretch>
            <a:fillRect/>
          </a:stretch>
        </p:blipFill>
        <p:spPr>
          <a:xfrm>
            <a:off x="7191737" y="2508265"/>
            <a:ext cx="422198" cy="348313"/>
          </a:xfrm>
          <a:prstGeom prst="rect">
            <a:avLst/>
          </a:prstGeom>
        </p:spPr>
      </p:pic>
      <p:cxnSp>
        <p:nvCxnSpPr>
          <p:cNvPr id="6" name="Straight Connector 5"/>
          <p:cNvCxnSpPr/>
          <p:nvPr/>
        </p:nvCxnSpPr>
        <p:spPr>
          <a:xfrm>
            <a:off x="296882" y="1146810"/>
            <a:ext cx="8621486" cy="0"/>
          </a:xfrm>
          <a:prstGeom prst="line">
            <a:avLst/>
          </a:prstGeom>
          <a:ln w="50800" cap="rnd">
            <a:solidFill>
              <a:srgbClr val="CF930B"/>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119940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8" end="8"/>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Shape 228"/>
          <p:cNvPicPr preferRelativeResize="0"/>
          <p:nvPr/>
        </p:nvPicPr>
        <p:blipFill rotWithShape="1">
          <a:blip r:embed="rId3">
            <a:alphaModFix/>
          </a:blip>
          <a:srcRect t="86493" r="52916" b="3058"/>
          <a:stretch/>
        </p:blipFill>
        <p:spPr>
          <a:xfrm>
            <a:off x="3003114" y="5618480"/>
            <a:ext cx="5692718" cy="386081"/>
          </a:xfrm>
          <a:prstGeom prst="rect">
            <a:avLst/>
          </a:prstGeom>
          <a:noFill/>
          <a:ln>
            <a:noFill/>
          </a:ln>
        </p:spPr>
      </p:pic>
      <p:sp>
        <p:nvSpPr>
          <p:cNvPr id="24" name="Rectangle 23"/>
          <p:cNvSpPr/>
          <p:nvPr/>
        </p:nvSpPr>
        <p:spPr>
          <a:xfrm>
            <a:off x="3933275" y="6138763"/>
            <a:ext cx="4877997" cy="707886"/>
          </a:xfrm>
          <a:prstGeom prst="rect">
            <a:avLst/>
          </a:prstGeom>
        </p:spPr>
        <p:txBody>
          <a:bodyPr wrap="none">
            <a:spAutoFit/>
          </a:bodyPr>
          <a:lstStyle/>
          <a:p>
            <a:r>
              <a:rPr lang="en-US" sz="2000" dirty="0" smtClean="0">
                <a:solidFill>
                  <a:prstClr val="black"/>
                </a:solidFill>
                <a:latin typeface="Adobe Caslon Pro"/>
                <a:cs typeface="Adobe Caslon Pro"/>
              </a:rPr>
              <a:t>Related to Bowman et al. 2014 (Logic) </a:t>
            </a:r>
            <a:br>
              <a:rPr lang="en-US" sz="2000" dirty="0" smtClean="0">
                <a:solidFill>
                  <a:prstClr val="black"/>
                </a:solidFill>
                <a:latin typeface="Adobe Caslon Pro"/>
                <a:cs typeface="Adobe Caslon Pro"/>
              </a:rPr>
            </a:br>
            <a:r>
              <a:rPr lang="en-US" sz="2000" dirty="0" smtClean="0">
                <a:solidFill>
                  <a:prstClr val="black"/>
                </a:solidFill>
                <a:latin typeface="Adobe Caslon Pro"/>
                <a:cs typeface="Adobe Caslon Pro"/>
              </a:rPr>
              <a:t>and </a:t>
            </a:r>
            <a:r>
              <a:rPr lang="en-US" sz="2000" dirty="0" err="1" smtClean="0">
                <a:solidFill>
                  <a:prstClr val="black"/>
                </a:solidFill>
                <a:latin typeface="Adobe Caslon Pro"/>
                <a:cs typeface="Adobe Caslon Pro"/>
              </a:rPr>
              <a:t>Socher</a:t>
            </a:r>
            <a:r>
              <a:rPr lang="en-US" sz="2000" dirty="0" smtClean="0">
                <a:solidFill>
                  <a:prstClr val="black"/>
                </a:solidFill>
                <a:latin typeface="Adobe Caslon Pro"/>
                <a:cs typeface="Adobe Caslon Pro"/>
              </a:rPr>
              <a:t> et al. (2013) (Sentiment Analysis)  </a:t>
            </a:r>
            <a:endParaRPr lang="en-US" sz="1200" dirty="0"/>
          </a:p>
        </p:txBody>
      </p:sp>
      <p:sp>
        <p:nvSpPr>
          <p:cNvPr id="2" name="Title 1"/>
          <p:cNvSpPr>
            <a:spLocks noGrp="1"/>
          </p:cNvSpPr>
          <p:nvPr>
            <p:ph type="title"/>
          </p:nvPr>
        </p:nvSpPr>
        <p:spPr/>
        <p:txBody>
          <a:bodyPr/>
          <a:lstStyle/>
          <a:p>
            <a:r>
              <a:rPr lang="en-US" dirty="0" smtClean="0"/>
              <a:t>RNN Architecture</a:t>
            </a:r>
            <a:endParaRPr lang="en-US" dirty="0"/>
          </a:p>
        </p:txBody>
      </p:sp>
      <p:sp>
        <p:nvSpPr>
          <p:cNvPr id="3" name="Content Placeholder 2"/>
          <p:cNvSpPr>
            <a:spLocks noGrp="1"/>
          </p:cNvSpPr>
          <p:nvPr>
            <p:ph idx="1"/>
          </p:nvPr>
        </p:nvSpPr>
        <p:spPr>
          <a:xfrm>
            <a:off x="272472" y="1317991"/>
            <a:ext cx="8673971" cy="5243676"/>
          </a:xfrm>
        </p:spPr>
        <p:txBody>
          <a:bodyPr>
            <a:normAutofit fontScale="92500" lnSpcReduction="10000"/>
          </a:bodyPr>
          <a:lstStyle/>
          <a:p>
            <a:r>
              <a:rPr lang="en-US" dirty="0" smtClean="0"/>
              <a:t>Input to RNN         is symbolic expression </a:t>
            </a:r>
          </a:p>
          <a:p>
            <a:r>
              <a:rPr lang="en-US" dirty="0" smtClean="0"/>
              <a:t>Output is embedding vector     in </a:t>
            </a:r>
          </a:p>
          <a:p>
            <a:r>
              <a:rPr lang="en-US" dirty="0" smtClean="0"/>
              <a:t>Variables represented as random vectors in </a:t>
            </a:r>
          </a:p>
          <a:p>
            <a:r>
              <a:rPr lang="en-US" dirty="0" smtClean="0"/>
              <a:t>Each operator represented by:</a:t>
            </a:r>
          </a:p>
          <a:p>
            <a:pPr lvl="1"/>
            <a:r>
              <a:rPr lang="en-US" dirty="0" smtClean="0"/>
              <a:t>matrix/tensor</a:t>
            </a:r>
          </a:p>
          <a:p>
            <a:pPr lvl="1"/>
            <a:r>
              <a:rPr lang="en-US" dirty="0"/>
              <a:t>t</a:t>
            </a:r>
            <a:r>
              <a:rPr lang="en-US" dirty="0" smtClean="0"/>
              <a:t>hen </a:t>
            </a:r>
            <a:r>
              <a:rPr lang="en-US" dirty="0" err="1" smtClean="0"/>
              <a:t>ReLU</a:t>
            </a:r>
            <a:r>
              <a:rPr lang="en-US" dirty="0" smtClean="0"/>
              <a:t> </a:t>
            </a:r>
          </a:p>
          <a:p>
            <a:endParaRPr lang="en-US" dirty="0" smtClean="0"/>
          </a:p>
          <a:p>
            <a:pPr marL="0" indent="0">
              <a:buNone/>
            </a:pPr>
            <a:r>
              <a:rPr lang="en-US" dirty="0" smtClean="0"/>
              <a:t>E.g.     A</a:t>
            </a:r>
            <a:r>
              <a:rPr lang="en-US" baseline="30000" dirty="0" smtClean="0"/>
              <a:t>T</a:t>
            </a:r>
            <a:r>
              <a:rPr lang="en-US" dirty="0" smtClean="0"/>
              <a:t>    </a:t>
            </a:r>
          </a:p>
          <a:p>
            <a:pPr marL="0" indent="0">
              <a:buNone/>
            </a:pPr>
            <a:r>
              <a:rPr lang="en-US" dirty="0" smtClean="0">
                <a:latin typeface="Wingdings"/>
                <a:ea typeface="Wingdings"/>
                <a:cs typeface="Wingdings"/>
                <a:sym typeface="Wingdings"/>
              </a:rPr>
              <a:t>   </a:t>
            </a:r>
            <a:endParaRPr lang="en-US" dirty="0">
              <a:sym typeface="Wingdings"/>
            </a:endParaRPr>
          </a:p>
          <a:p>
            <a:pPr marL="0" indent="0">
              <a:buNone/>
            </a:pPr>
            <a:r>
              <a:rPr lang="en-US" dirty="0" smtClean="0">
                <a:sym typeface="Wingdings"/>
              </a:rPr>
              <a:t> max( W</a:t>
            </a:r>
            <a:r>
              <a:rPr lang="en-US" baseline="-25000" dirty="0" smtClean="0">
                <a:sym typeface="Wingdings"/>
              </a:rPr>
              <a:t>2</a:t>
            </a:r>
            <a:r>
              <a:rPr lang="en-US" dirty="0" smtClean="0">
                <a:sym typeface="Wingdings"/>
              </a:rPr>
              <a:t>*a , 0 ) </a:t>
            </a:r>
            <a:r>
              <a:rPr lang="en-US" dirty="0" smtClean="0"/>
              <a:t>    </a:t>
            </a:r>
          </a:p>
          <a:p>
            <a:endParaRPr lang="en-US" dirty="0"/>
          </a:p>
        </p:txBody>
      </p:sp>
      <p:pic>
        <p:nvPicPr>
          <p:cNvPr id="5" name="Picture 4"/>
          <p:cNvPicPr>
            <a:picLocks noChangeAspect="1"/>
          </p:cNvPicPr>
          <p:nvPr/>
        </p:nvPicPr>
        <p:blipFill>
          <a:blip r:embed="rId4"/>
          <a:stretch>
            <a:fillRect/>
          </a:stretch>
        </p:blipFill>
        <p:spPr>
          <a:xfrm>
            <a:off x="4319901" y="7040880"/>
            <a:ext cx="1605827" cy="345440"/>
          </a:xfrm>
          <a:prstGeom prst="rect">
            <a:avLst/>
          </a:prstGeom>
        </p:spPr>
      </p:pic>
      <p:pic>
        <p:nvPicPr>
          <p:cNvPr id="6" name="Shape 228"/>
          <p:cNvPicPr preferRelativeResize="0"/>
          <p:nvPr/>
        </p:nvPicPr>
        <p:blipFill rotWithShape="1">
          <a:blip r:embed="rId3">
            <a:alphaModFix/>
          </a:blip>
          <a:srcRect t="19569" r="52916" b="18181"/>
          <a:stretch/>
        </p:blipFill>
        <p:spPr>
          <a:xfrm>
            <a:off x="3338394" y="3338685"/>
            <a:ext cx="5692718" cy="2300115"/>
          </a:xfrm>
          <a:prstGeom prst="rect">
            <a:avLst/>
          </a:prstGeom>
          <a:noFill/>
          <a:ln>
            <a:noFill/>
          </a:ln>
        </p:spPr>
      </p:pic>
      <p:pic>
        <p:nvPicPr>
          <p:cNvPr id="7" name="Picture 6"/>
          <p:cNvPicPr>
            <a:picLocks noChangeAspect="1"/>
          </p:cNvPicPr>
          <p:nvPr/>
        </p:nvPicPr>
        <p:blipFill rotWithShape="1">
          <a:blip r:embed="rId4"/>
          <a:srcRect l="37972" r="46691"/>
          <a:stretch/>
        </p:blipFill>
        <p:spPr>
          <a:xfrm>
            <a:off x="7249230" y="1383259"/>
            <a:ext cx="335010" cy="469900"/>
          </a:xfrm>
          <a:prstGeom prst="rect">
            <a:avLst/>
          </a:prstGeom>
        </p:spPr>
      </p:pic>
      <p:sp>
        <p:nvSpPr>
          <p:cNvPr id="9" name="Rectangle 8"/>
          <p:cNvSpPr/>
          <p:nvPr/>
        </p:nvSpPr>
        <p:spPr>
          <a:xfrm>
            <a:off x="4410570" y="5644609"/>
            <a:ext cx="495588" cy="46438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5"/>
          <a:stretch>
            <a:fillRect/>
          </a:stretch>
        </p:blipFill>
        <p:spPr>
          <a:xfrm>
            <a:off x="4220069" y="5685647"/>
            <a:ext cx="591256" cy="271396"/>
          </a:xfrm>
          <a:prstGeom prst="rect">
            <a:avLst/>
          </a:prstGeom>
        </p:spPr>
      </p:pic>
      <p:pic>
        <p:nvPicPr>
          <p:cNvPr id="10" name="Picture 9"/>
          <p:cNvPicPr>
            <a:picLocks noChangeAspect="1"/>
          </p:cNvPicPr>
          <p:nvPr/>
        </p:nvPicPr>
        <p:blipFill>
          <a:blip r:embed="rId6"/>
          <a:stretch>
            <a:fillRect/>
          </a:stretch>
        </p:blipFill>
        <p:spPr>
          <a:xfrm>
            <a:off x="1481667" y="5259211"/>
            <a:ext cx="254000" cy="419100"/>
          </a:xfrm>
          <a:prstGeom prst="rect">
            <a:avLst/>
          </a:prstGeom>
        </p:spPr>
      </p:pic>
      <p:sp>
        <p:nvSpPr>
          <p:cNvPr id="12" name="Rectangle 11"/>
          <p:cNvSpPr/>
          <p:nvPr/>
        </p:nvSpPr>
        <p:spPr>
          <a:xfrm>
            <a:off x="8485859" y="3976676"/>
            <a:ext cx="524932" cy="46438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1" name="Picture 10"/>
          <p:cNvPicPr>
            <a:picLocks noChangeAspect="1"/>
          </p:cNvPicPr>
          <p:nvPr/>
        </p:nvPicPr>
        <p:blipFill rotWithShape="1">
          <a:blip r:embed="rId4"/>
          <a:srcRect l="83985"/>
          <a:stretch/>
        </p:blipFill>
        <p:spPr>
          <a:xfrm>
            <a:off x="8470004" y="3937794"/>
            <a:ext cx="349838" cy="469900"/>
          </a:xfrm>
          <a:prstGeom prst="rect">
            <a:avLst/>
          </a:prstGeom>
        </p:spPr>
      </p:pic>
      <p:pic>
        <p:nvPicPr>
          <p:cNvPr id="13" name="Picture 12"/>
          <p:cNvPicPr>
            <a:picLocks noChangeAspect="1"/>
          </p:cNvPicPr>
          <p:nvPr/>
        </p:nvPicPr>
        <p:blipFill>
          <a:blip r:embed="rId7"/>
          <a:stretch>
            <a:fillRect/>
          </a:stretch>
        </p:blipFill>
        <p:spPr>
          <a:xfrm>
            <a:off x="7317740" y="2416642"/>
            <a:ext cx="515620" cy="311318"/>
          </a:xfrm>
          <a:prstGeom prst="rect">
            <a:avLst/>
          </a:prstGeom>
        </p:spPr>
      </p:pic>
      <p:pic>
        <p:nvPicPr>
          <p:cNvPr id="14" name="Picture 13"/>
          <p:cNvPicPr>
            <a:picLocks noChangeAspect="1"/>
          </p:cNvPicPr>
          <p:nvPr/>
        </p:nvPicPr>
        <p:blipFill rotWithShape="1">
          <a:blip r:embed="rId4"/>
          <a:srcRect l="83985"/>
          <a:stretch/>
        </p:blipFill>
        <p:spPr>
          <a:xfrm>
            <a:off x="5046084" y="1854994"/>
            <a:ext cx="349838" cy="469900"/>
          </a:xfrm>
          <a:prstGeom prst="rect">
            <a:avLst/>
          </a:prstGeom>
        </p:spPr>
      </p:pic>
      <p:pic>
        <p:nvPicPr>
          <p:cNvPr id="15" name="Picture 14"/>
          <p:cNvPicPr>
            <a:picLocks noChangeAspect="1"/>
          </p:cNvPicPr>
          <p:nvPr/>
        </p:nvPicPr>
        <p:blipFill>
          <a:blip r:embed="rId7"/>
          <a:stretch>
            <a:fillRect/>
          </a:stretch>
        </p:blipFill>
        <p:spPr>
          <a:xfrm>
            <a:off x="5915660" y="1908642"/>
            <a:ext cx="515620" cy="311318"/>
          </a:xfrm>
          <a:prstGeom prst="rect">
            <a:avLst/>
          </a:prstGeom>
        </p:spPr>
      </p:pic>
      <p:sp>
        <p:nvSpPr>
          <p:cNvPr id="17" name="Rectangle 16"/>
          <p:cNvSpPr/>
          <p:nvPr/>
        </p:nvSpPr>
        <p:spPr>
          <a:xfrm>
            <a:off x="335280" y="1836303"/>
            <a:ext cx="7968833" cy="54113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335280" y="2344303"/>
            <a:ext cx="7968833" cy="54113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284481" y="2892943"/>
            <a:ext cx="2773680" cy="344689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p:cNvSpPr/>
          <p:nvPr/>
        </p:nvSpPr>
        <p:spPr>
          <a:xfrm>
            <a:off x="436880" y="2923423"/>
            <a:ext cx="4958079" cy="39889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p:cNvSpPr/>
          <p:nvPr/>
        </p:nvSpPr>
        <p:spPr>
          <a:xfrm>
            <a:off x="3434080" y="3319663"/>
            <a:ext cx="5821680" cy="366025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2" name="Picture 21"/>
          <p:cNvPicPr>
            <a:picLocks noChangeAspect="1"/>
          </p:cNvPicPr>
          <p:nvPr/>
        </p:nvPicPr>
        <p:blipFill>
          <a:blip r:embed="rId8"/>
          <a:stretch>
            <a:fillRect/>
          </a:stretch>
        </p:blipFill>
        <p:spPr>
          <a:xfrm>
            <a:off x="3055620" y="1353820"/>
            <a:ext cx="635000" cy="419100"/>
          </a:xfrm>
          <a:prstGeom prst="rect">
            <a:avLst/>
          </a:prstGeom>
        </p:spPr>
      </p:pic>
      <p:cxnSp>
        <p:nvCxnSpPr>
          <p:cNvPr id="23" name="Straight Connector 22"/>
          <p:cNvCxnSpPr/>
          <p:nvPr/>
        </p:nvCxnSpPr>
        <p:spPr>
          <a:xfrm>
            <a:off x="296882" y="1146810"/>
            <a:ext cx="8621486" cy="0"/>
          </a:xfrm>
          <a:prstGeom prst="line">
            <a:avLst/>
          </a:prstGeom>
          <a:ln w="50800" cap="rnd">
            <a:solidFill>
              <a:srgbClr val="CF930B"/>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1435797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grpId="0" nodeType="clickEffect">
                                  <p:stCondLst>
                                    <p:cond delay="0"/>
                                  </p:stCondLst>
                                  <p:childTnLst>
                                    <p:set>
                                      <p:cBhvr>
                                        <p:cTn id="20" dur="1" fill="hold">
                                          <p:stCondLst>
                                            <p:cond delay="0"/>
                                          </p:stCondLst>
                                        </p:cTn>
                                        <p:tgtEl>
                                          <p:spTgt spid="2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20" grpId="0" animBg="1"/>
      <p:bldP spid="21"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RNN Pre-Training</a:t>
            </a:r>
            <a:endParaRPr lang="en-US" dirty="0"/>
          </a:p>
        </p:txBody>
      </p:sp>
      <p:sp>
        <p:nvSpPr>
          <p:cNvPr id="3" name="Content Placeholder 2"/>
          <p:cNvSpPr>
            <a:spLocks noGrp="1"/>
          </p:cNvSpPr>
          <p:nvPr>
            <p:ph idx="1"/>
          </p:nvPr>
        </p:nvSpPr>
        <p:spPr>
          <a:xfrm>
            <a:off x="457200" y="1297361"/>
            <a:ext cx="8229600" cy="4525963"/>
          </a:xfrm>
        </p:spPr>
        <p:txBody>
          <a:bodyPr>
            <a:normAutofit/>
          </a:bodyPr>
          <a:lstStyle/>
          <a:p>
            <a:r>
              <a:rPr lang="en-US" sz="2800" dirty="0" smtClean="0"/>
              <a:t>RNN                         maps expression      to vector </a:t>
            </a:r>
          </a:p>
          <a:p>
            <a:r>
              <a:rPr lang="en-US" sz="2800" dirty="0" smtClean="0"/>
              <a:t>Two examples: </a:t>
            </a:r>
          </a:p>
          <a:p>
            <a:pPr marL="0" indent="0">
              <a:buNone/>
            </a:pPr>
            <a:endParaRPr lang="en-US" sz="2800" dirty="0" smtClean="0"/>
          </a:p>
          <a:p>
            <a:endParaRPr lang="en-US" sz="500" dirty="0" smtClean="0"/>
          </a:p>
          <a:p>
            <a:r>
              <a:rPr lang="en-US" sz="2800" dirty="0" smtClean="0"/>
              <a:t>But want RNN to “understand” math, i.e.:</a:t>
            </a:r>
          </a:p>
          <a:p>
            <a:pPr lvl="0">
              <a:spcBef>
                <a:spcPts val="0"/>
              </a:spcBef>
              <a:buNone/>
            </a:pPr>
            <a:endParaRPr lang="es-ES_tradnl" sz="2800" dirty="0" smtClean="0"/>
          </a:p>
          <a:p>
            <a:endParaRPr lang="en-US" sz="2800" dirty="0"/>
          </a:p>
          <a:p>
            <a:endParaRPr lang="en-US" sz="2800" dirty="0"/>
          </a:p>
        </p:txBody>
      </p:sp>
      <p:pic>
        <p:nvPicPr>
          <p:cNvPr id="4" name="Picture 3"/>
          <p:cNvPicPr>
            <a:picLocks noChangeAspect="1"/>
          </p:cNvPicPr>
          <p:nvPr/>
        </p:nvPicPr>
        <p:blipFill>
          <a:blip r:embed="rId3"/>
          <a:stretch>
            <a:fillRect/>
          </a:stretch>
        </p:blipFill>
        <p:spPr>
          <a:xfrm>
            <a:off x="2051538" y="2388467"/>
            <a:ext cx="1954042" cy="450088"/>
          </a:xfrm>
          <a:prstGeom prst="rect">
            <a:avLst/>
          </a:prstGeom>
        </p:spPr>
      </p:pic>
      <p:pic>
        <p:nvPicPr>
          <p:cNvPr id="5" name="Picture 4"/>
          <p:cNvPicPr>
            <a:picLocks noChangeAspect="1"/>
          </p:cNvPicPr>
          <p:nvPr/>
        </p:nvPicPr>
        <p:blipFill>
          <a:blip r:embed="rId4"/>
          <a:stretch>
            <a:fillRect/>
          </a:stretch>
        </p:blipFill>
        <p:spPr>
          <a:xfrm>
            <a:off x="1964845" y="1414066"/>
            <a:ext cx="1692755" cy="364140"/>
          </a:xfrm>
          <a:prstGeom prst="rect">
            <a:avLst/>
          </a:prstGeom>
        </p:spPr>
      </p:pic>
      <p:pic>
        <p:nvPicPr>
          <p:cNvPr id="6" name="Picture 5"/>
          <p:cNvPicPr>
            <a:picLocks noChangeAspect="1"/>
          </p:cNvPicPr>
          <p:nvPr/>
        </p:nvPicPr>
        <p:blipFill rotWithShape="1">
          <a:blip r:embed="rId4"/>
          <a:srcRect l="37972" r="46691"/>
          <a:stretch/>
        </p:blipFill>
        <p:spPr>
          <a:xfrm>
            <a:off x="6416111" y="1459364"/>
            <a:ext cx="238689" cy="334795"/>
          </a:xfrm>
          <a:prstGeom prst="rect">
            <a:avLst/>
          </a:prstGeom>
        </p:spPr>
      </p:pic>
      <p:pic>
        <p:nvPicPr>
          <p:cNvPr id="7" name="Picture 6"/>
          <p:cNvPicPr>
            <a:picLocks noChangeAspect="1"/>
          </p:cNvPicPr>
          <p:nvPr/>
        </p:nvPicPr>
        <p:blipFill rotWithShape="1">
          <a:blip r:embed="rId4"/>
          <a:srcRect l="83985"/>
          <a:stretch/>
        </p:blipFill>
        <p:spPr>
          <a:xfrm>
            <a:off x="8083924" y="1359115"/>
            <a:ext cx="349838" cy="469900"/>
          </a:xfrm>
          <a:prstGeom prst="rect">
            <a:avLst/>
          </a:prstGeom>
        </p:spPr>
      </p:pic>
      <p:pic>
        <p:nvPicPr>
          <p:cNvPr id="11" name="Picture 10"/>
          <p:cNvPicPr>
            <a:picLocks noChangeAspect="1"/>
          </p:cNvPicPr>
          <p:nvPr/>
        </p:nvPicPr>
        <p:blipFill>
          <a:blip r:embed="rId5"/>
          <a:stretch>
            <a:fillRect/>
          </a:stretch>
        </p:blipFill>
        <p:spPr>
          <a:xfrm>
            <a:off x="849922" y="3465100"/>
            <a:ext cx="3160737" cy="464481"/>
          </a:xfrm>
          <a:prstGeom prst="rect">
            <a:avLst/>
          </a:prstGeom>
        </p:spPr>
      </p:pic>
      <p:pic>
        <p:nvPicPr>
          <p:cNvPr id="13" name="Picture 12"/>
          <p:cNvPicPr>
            <a:picLocks noChangeAspect="1"/>
          </p:cNvPicPr>
          <p:nvPr/>
        </p:nvPicPr>
        <p:blipFill>
          <a:blip r:embed="rId6"/>
          <a:stretch>
            <a:fillRect/>
          </a:stretch>
        </p:blipFill>
        <p:spPr>
          <a:xfrm>
            <a:off x="5060632" y="3425239"/>
            <a:ext cx="3081435" cy="464481"/>
          </a:xfrm>
          <a:prstGeom prst="rect">
            <a:avLst/>
          </a:prstGeom>
        </p:spPr>
      </p:pic>
      <p:pic>
        <p:nvPicPr>
          <p:cNvPr id="15" name="Picture 14"/>
          <p:cNvPicPr>
            <a:picLocks noChangeAspect="1"/>
          </p:cNvPicPr>
          <p:nvPr/>
        </p:nvPicPr>
        <p:blipFill>
          <a:blip r:embed="rId7"/>
          <a:stretch>
            <a:fillRect/>
          </a:stretch>
        </p:blipFill>
        <p:spPr>
          <a:xfrm>
            <a:off x="5147642" y="2358379"/>
            <a:ext cx="3007907" cy="450088"/>
          </a:xfrm>
          <a:prstGeom prst="rect">
            <a:avLst/>
          </a:prstGeom>
        </p:spPr>
      </p:pic>
      <p:cxnSp>
        <p:nvCxnSpPr>
          <p:cNvPr id="16" name="Straight Connector 15"/>
          <p:cNvCxnSpPr/>
          <p:nvPr/>
        </p:nvCxnSpPr>
        <p:spPr>
          <a:xfrm>
            <a:off x="296882" y="1146810"/>
            <a:ext cx="8621486" cy="0"/>
          </a:xfrm>
          <a:prstGeom prst="line">
            <a:avLst/>
          </a:prstGeom>
          <a:ln w="50800" cap="rnd">
            <a:solidFill>
              <a:srgbClr val="CF930B"/>
            </a:solidFill>
            <a:prstDash val="sysDot"/>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382562" y="3018375"/>
            <a:ext cx="8458591" cy="119215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4" name="Shape 237"/>
          <p:cNvPicPr preferRelativeResize="0"/>
          <p:nvPr/>
        </p:nvPicPr>
        <p:blipFill>
          <a:blip r:embed="rId8">
            <a:alphaModFix/>
          </a:blip>
          <a:stretch>
            <a:fillRect/>
          </a:stretch>
        </p:blipFill>
        <p:spPr>
          <a:xfrm>
            <a:off x="752235" y="4252160"/>
            <a:ext cx="7646324" cy="2336792"/>
          </a:xfrm>
          <a:prstGeom prst="rect">
            <a:avLst/>
          </a:prstGeom>
          <a:noFill/>
          <a:ln>
            <a:noFill/>
          </a:ln>
        </p:spPr>
      </p:pic>
      <p:sp>
        <p:nvSpPr>
          <p:cNvPr id="18" name="Rectangle 17"/>
          <p:cNvSpPr/>
          <p:nvPr/>
        </p:nvSpPr>
        <p:spPr>
          <a:xfrm>
            <a:off x="4008900" y="5001847"/>
            <a:ext cx="621715" cy="53925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8000607" y="4929555"/>
            <a:ext cx="621715" cy="53925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9"/>
          <a:stretch>
            <a:fillRect/>
          </a:stretch>
        </p:blipFill>
        <p:spPr>
          <a:xfrm>
            <a:off x="4092330" y="5167923"/>
            <a:ext cx="293163" cy="198316"/>
          </a:xfrm>
          <a:prstGeom prst="rect">
            <a:avLst/>
          </a:prstGeom>
        </p:spPr>
      </p:pic>
      <p:pic>
        <p:nvPicPr>
          <p:cNvPr id="20" name="Picture 19"/>
          <p:cNvPicPr>
            <a:picLocks noChangeAspect="1"/>
          </p:cNvPicPr>
          <p:nvPr/>
        </p:nvPicPr>
        <p:blipFill>
          <a:blip r:embed="rId9"/>
          <a:stretch>
            <a:fillRect/>
          </a:stretch>
        </p:blipFill>
        <p:spPr>
          <a:xfrm>
            <a:off x="8044960" y="5154246"/>
            <a:ext cx="293163" cy="198316"/>
          </a:xfrm>
          <a:prstGeom prst="rect">
            <a:avLst/>
          </a:prstGeom>
        </p:spPr>
      </p:pic>
      <p:sp>
        <p:nvSpPr>
          <p:cNvPr id="17" name="Rectangle 16"/>
          <p:cNvSpPr/>
          <p:nvPr/>
        </p:nvSpPr>
        <p:spPr>
          <a:xfrm>
            <a:off x="212578" y="4269154"/>
            <a:ext cx="8458591" cy="232116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1404958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7"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RNN Pre-Training</a:t>
            </a:r>
            <a:endParaRPr lang="en-US" dirty="0"/>
          </a:p>
        </p:txBody>
      </p:sp>
      <p:pic>
        <p:nvPicPr>
          <p:cNvPr id="7" name="Picture 6"/>
          <p:cNvPicPr>
            <a:picLocks noChangeAspect="1"/>
          </p:cNvPicPr>
          <p:nvPr/>
        </p:nvPicPr>
        <p:blipFill>
          <a:blip r:embed="rId2"/>
          <a:stretch>
            <a:fillRect/>
          </a:stretch>
        </p:blipFill>
        <p:spPr>
          <a:xfrm>
            <a:off x="101600" y="3799840"/>
            <a:ext cx="8909323" cy="1198880"/>
          </a:xfrm>
          <a:prstGeom prst="rect">
            <a:avLst/>
          </a:prstGeom>
        </p:spPr>
      </p:pic>
      <p:sp>
        <p:nvSpPr>
          <p:cNvPr id="11" name="Content Placeholder 10"/>
          <p:cNvSpPr>
            <a:spLocks noGrp="1"/>
          </p:cNvSpPr>
          <p:nvPr>
            <p:ph idx="1"/>
          </p:nvPr>
        </p:nvSpPr>
        <p:spPr>
          <a:xfrm>
            <a:off x="457200" y="1397000"/>
            <a:ext cx="8229600" cy="1864359"/>
          </a:xfrm>
        </p:spPr>
        <p:txBody>
          <a:bodyPr>
            <a:normAutofit fontScale="77500" lnSpcReduction="20000"/>
          </a:bodyPr>
          <a:lstStyle/>
          <a:p>
            <a:r>
              <a:rPr lang="en-US" dirty="0" smtClean="0"/>
              <a:t>Training data: for each degree find groups of equivalent expressions (exhaustive search)</a:t>
            </a:r>
          </a:p>
          <a:p>
            <a:r>
              <a:rPr lang="en-US" dirty="0" smtClean="0"/>
              <a:t>Label each group as a different class</a:t>
            </a:r>
          </a:p>
          <a:p>
            <a:r>
              <a:rPr lang="en-US" dirty="0" smtClean="0"/>
              <a:t>Add </a:t>
            </a:r>
            <a:r>
              <a:rPr lang="en-US" dirty="0" err="1" smtClean="0"/>
              <a:t>softmax</a:t>
            </a:r>
            <a:r>
              <a:rPr lang="en-US" dirty="0" smtClean="0"/>
              <a:t> classifier to RNN and train with cross-entropy loss</a:t>
            </a:r>
            <a:endParaRPr lang="en-US" dirty="0"/>
          </a:p>
        </p:txBody>
      </p:sp>
      <p:sp>
        <p:nvSpPr>
          <p:cNvPr id="12" name="Rectangle 11"/>
          <p:cNvSpPr/>
          <p:nvPr/>
        </p:nvSpPr>
        <p:spPr>
          <a:xfrm>
            <a:off x="98135" y="3295134"/>
            <a:ext cx="4561502" cy="477054"/>
          </a:xfrm>
          <a:prstGeom prst="rect">
            <a:avLst/>
          </a:prstGeom>
        </p:spPr>
        <p:txBody>
          <a:bodyPr wrap="none">
            <a:spAutoFit/>
          </a:bodyPr>
          <a:lstStyle/>
          <a:p>
            <a:r>
              <a:rPr lang="en-US" sz="2500" dirty="0" smtClean="0">
                <a:solidFill>
                  <a:prstClr val="black"/>
                </a:solidFill>
                <a:latin typeface="Adobe Caslon Pro"/>
                <a:cs typeface="Adobe Caslon Pro"/>
              </a:rPr>
              <a:t>Training examples for degree k=6:</a:t>
            </a:r>
            <a:endParaRPr lang="en-US" dirty="0"/>
          </a:p>
        </p:txBody>
      </p:sp>
      <p:sp>
        <p:nvSpPr>
          <p:cNvPr id="13" name="Rectangle 12"/>
          <p:cNvSpPr/>
          <p:nvPr/>
        </p:nvSpPr>
        <p:spPr>
          <a:xfrm>
            <a:off x="461940" y="5098141"/>
            <a:ext cx="8379213" cy="1800493"/>
          </a:xfrm>
          <a:prstGeom prst="rect">
            <a:avLst/>
          </a:prstGeom>
        </p:spPr>
        <p:txBody>
          <a:bodyPr wrap="square">
            <a:spAutoFit/>
          </a:bodyPr>
          <a:lstStyle/>
          <a:p>
            <a:r>
              <a:rPr lang="en-US" sz="2500" dirty="0" smtClean="0">
                <a:solidFill>
                  <a:prstClr val="black"/>
                </a:solidFill>
                <a:latin typeface="Adobe Caslon Pro"/>
                <a:cs typeface="Adobe Caslon Pro"/>
              </a:rPr>
              <a:t>Important tricks:</a:t>
            </a:r>
          </a:p>
          <a:p>
            <a:endParaRPr lang="en-US" sz="1050" dirty="0" smtClean="0">
              <a:solidFill>
                <a:prstClr val="black"/>
              </a:solidFill>
              <a:latin typeface="Adobe Caslon Pro"/>
              <a:cs typeface="Adobe Caslon Pro"/>
            </a:endParaRPr>
          </a:p>
          <a:p>
            <a:pPr marL="323850" lvl="0" indent="-285750">
              <a:buClr>
                <a:schemeClr val="dk1"/>
              </a:buClr>
              <a:buSzPct val="100000"/>
              <a:buFont typeface="Arial"/>
              <a:buChar char="•"/>
            </a:pPr>
            <a:r>
              <a:rPr lang="en" dirty="0">
                <a:latin typeface="Adobe Caslon Pro"/>
                <a:cs typeface="Adobe Caslon Pro"/>
              </a:rPr>
              <a:t>Initialization as identity + noise (critical)</a:t>
            </a:r>
          </a:p>
          <a:p>
            <a:pPr marL="323850" lvl="0" indent="-285750">
              <a:buClr>
                <a:schemeClr val="dk1"/>
              </a:buClr>
              <a:buSzPct val="100000"/>
              <a:buFont typeface="Arial"/>
              <a:buChar char="•"/>
            </a:pPr>
            <a:r>
              <a:rPr lang="en" dirty="0" smtClean="0">
                <a:latin typeface="Adobe Caslon Pro"/>
                <a:cs typeface="Adobe Caslon Pro"/>
              </a:rPr>
              <a:t>Curriculum </a:t>
            </a:r>
            <a:r>
              <a:rPr lang="en" dirty="0">
                <a:latin typeface="Adobe Caslon Pro"/>
                <a:cs typeface="Adobe Caslon Pro"/>
              </a:rPr>
              <a:t>learning</a:t>
            </a:r>
          </a:p>
          <a:p>
            <a:pPr marL="323850" lvl="0" indent="-285750">
              <a:buClr>
                <a:schemeClr val="dk1"/>
              </a:buClr>
              <a:buSzPct val="100000"/>
              <a:buFont typeface="Arial"/>
              <a:buChar char="•"/>
            </a:pPr>
            <a:r>
              <a:rPr lang="en-US" dirty="0" err="1" smtClean="0">
                <a:latin typeface="Adobe Caslon Pro"/>
                <a:cs typeface="Adobe Caslon Pro"/>
              </a:rPr>
              <a:t>Softmax</a:t>
            </a:r>
            <a:r>
              <a:rPr lang="en-US" dirty="0" smtClean="0">
                <a:latin typeface="Adobe Caslon Pro"/>
                <a:cs typeface="Adobe Caslon Pro"/>
              </a:rPr>
              <a:t> </a:t>
            </a:r>
            <a:r>
              <a:rPr lang="en" dirty="0" smtClean="0">
                <a:latin typeface="Adobe Caslon Pro"/>
                <a:cs typeface="Adobe Caslon Pro"/>
              </a:rPr>
              <a:t>matrix </a:t>
            </a:r>
            <a:r>
              <a:rPr lang="en" dirty="0">
                <a:latin typeface="Adobe Caslon Pro"/>
                <a:cs typeface="Adobe Caslon Pro"/>
              </a:rPr>
              <a:t>has x100 learning rate </a:t>
            </a:r>
          </a:p>
          <a:p>
            <a:endParaRPr lang="en-US" dirty="0"/>
          </a:p>
        </p:txBody>
      </p:sp>
      <p:cxnSp>
        <p:nvCxnSpPr>
          <p:cNvPr id="14" name="Straight Connector 13"/>
          <p:cNvCxnSpPr/>
          <p:nvPr/>
        </p:nvCxnSpPr>
        <p:spPr>
          <a:xfrm>
            <a:off x="296882" y="1146810"/>
            <a:ext cx="8621486" cy="0"/>
          </a:xfrm>
          <a:prstGeom prst="line">
            <a:avLst/>
          </a:prstGeom>
          <a:ln w="50800" cap="rnd">
            <a:solidFill>
              <a:srgbClr val="CF930B"/>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37147975"/>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RNN Pre-Training Results</a:t>
            </a:r>
            <a:endParaRPr lang="en-US" dirty="0"/>
          </a:p>
        </p:txBody>
      </p:sp>
      <p:pic>
        <p:nvPicPr>
          <p:cNvPr id="10" name="Picture 9"/>
          <p:cNvPicPr>
            <a:picLocks noChangeAspect="1"/>
          </p:cNvPicPr>
          <p:nvPr/>
        </p:nvPicPr>
        <p:blipFill>
          <a:blip r:embed="rId2"/>
          <a:stretch>
            <a:fillRect/>
          </a:stretch>
        </p:blipFill>
        <p:spPr>
          <a:xfrm>
            <a:off x="616829" y="4554009"/>
            <a:ext cx="7639948" cy="1000760"/>
          </a:xfrm>
          <a:prstGeom prst="rect">
            <a:avLst/>
          </a:prstGeom>
        </p:spPr>
      </p:pic>
      <p:sp>
        <p:nvSpPr>
          <p:cNvPr id="11" name="Content Placeholder 10"/>
          <p:cNvSpPr>
            <a:spLocks noGrp="1"/>
          </p:cNvSpPr>
          <p:nvPr>
            <p:ph idx="1"/>
          </p:nvPr>
        </p:nvSpPr>
        <p:spPr>
          <a:xfrm>
            <a:off x="408354" y="5793148"/>
            <a:ext cx="8229600" cy="1864359"/>
          </a:xfrm>
        </p:spPr>
        <p:txBody>
          <a:bodyPr>
            <a:normAutofit/>
          </a:bodyPr>
          <a:lstStyle/>
          <a:p>
            <a:r>
              <a:rPr lang="en-US" dirty="0" smtClean="0"/>
              <a:t>Note: no explicit knowledge of math operators</a:t>
            </a:r>
            <a:endParaRPr lang="en-US" dirty="0"/>
          </a:p>
        </p:txBody>
      </p:sp>
      <p:cxnSp>
        <p:nvCxnSpPr>
          <p:cNvPr id="14" name="Straight Connector 13"/>
          <p:cNvCxnSpPr/>
          <p:nvPr/>
        </p:nvCxnSpPr>
        <p:spPr>
          <a:xfrm>
            <a:off x="296882" y="1146810"/>
            <a:ext cx="8621486" cy="0"/>
          </a:xfrm>
          <a:prstGeom prst="line">
            <a:avLst/>
          </a:prstGeom>
          <a:ln w="50800" cap="rnd">
            <a:solidFill>
              <a:srgbClr val="CF930B"/>
            </a:solidFill>
            <a:prstDash val="sysDot"/>
          </a:ln>
        </p:spPr>
        <p:style>
          <a:lnRef idx="1">
            <a:schemeClr val="accent1"/>
          </a:lnRef>
          <a:fillRef idx="0">
            <a:schemeClr val="accent1"/>
          </a:fillRef>
          <a:effectRef idx="0">
            <a:schemeClr val="accent1"/>
          </a:effectRef>
          <a:fontRef idx="minor">
            <a:schemeClr val="tx1"/>
          </a:fontRef>
        </p:style>
      </p:cxnSp>
      <p:sp>
        <p:nvSpPr>
          <p:cNvPr id="3" name="Oval 2"/>
          <p:cNvSpPr/>
          <p:nvPr/>
        </p:nvSpPr>
        <p:spPr>
          <a:xfrm>
            <a:off x="6770077" y="4650138"/>
            <a:ext cx="1563077" cy="615462"/>
          </a:xfrm>
          <a:prstGeom prst="ellipse">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7" name="Shape 244"/>
          <p:cNvPicPr preferRelativeResize="0"/>
          <p:nvPr/>
        </p:nvPicPr>
        <p:blipFill rotWithShape="1">
          <a:blip r:embed="rId3">
            <a:alphaModFix/>
          </a:blip>
          <a:srcRect l="1613"/>
          <a:stretch/>
        </p:blipFill>
        <p:spPr>
          <a:xfrm>
            <a:off x="0" y="1980171"/>
            <a:ext cx="8996098" cy="265050"/>
          </a:xfrm>
          <a:prstGeom prst="rect">
            <a:avLst/>
          </a:prstGeom>
          <a:noFill/>
          <a:ln>
            <a:noFill/>
          </a:ln>
        </p:spPr>
      </p:pic>
      <p:pic>
        <p:nvPicPr>
          <p:cNvPr id="18" name="Shape 245"/>
          <p:cNvPicPr preferRelativeResize="0"/>
          <p:nvPr/>
        </p:nvPicPr>
        <p:blipFill>
          <a:blip r:embed="rId4">
            <a:alphaModFix/>
          </a:blip>
          <a:stretch>
            <a:fillRect/>
          </a:stretch>
        </p:blipFill>
        <p:spPr>
          <a:xfrm>
            <a:off x="0" y="2712468"/>
            <a:ext cx="9144001" cy="249731"/>
          </a:xfrm>
          <a:prstGeom prst="rect">
            <a:avLst/>
          </a:prstGeom>
          <a:noFill/>
          <a:ln>
            <a:noFill/>
          </a:ln>
        </p:spPr>
      </p:pic>
      <p:pic>
        <p:nvPicPr>
          <p:cNvPr id="19" name="Shape 246"/>
          <p:cNvPicPr preferRelativeResize="0"/>
          <p:nvPr/>
        </p:nvPicPr>
        <p:blipFill>
          <a:blip r:embed="rId5">
            <a:alphaModFix/>
          </a:blip>
          <a:stretch>
            <a:fillRect/>
          </a:stretch>
        </p:blipFill>
        <p:spPr>
          <a:xfrm>
            <a:off x="0" y="3595326"/>
            <a:ext cx="9143999" cy="296883"/>
          </a:xfrm>
          <a:prstGeom prst="rect">
            <a:avLst/>
          </a:prstGeom>
          <a:noFill/>
          <a:ln>
            <a:noFill/>
          </a:ln>
        </p:spPr>
      </p:pic>
      <p:sp>
        <p:nvSpPr>
          <p:cNvPr id="20" name="Shape 247"/>
          <p:cNvSpPr txBox="1"/>
          <p:nvPr/>
        </p:nvSpPr>
        <p:spPr>
          <a:xfrm>
            <a:off x="0" y="1686639"/>
            <a:ext cx="3039000" cy="336299"/>
          </a:xfrm>
          <a:prstGeom prst="rect">
            <a:avLst/>
          </a:prstGeom>
          <a:noFill/>
          <a:ln>
            <a:noFill/>
          </a:ln>
        </p:spPr>
        <p:txBody>
          <a:bodyPr lIns="91425" tIns="91425" rIns="91425" bIns="91425" anchor="t" anchorCtr="0">
            <a:noAutofit/>
          </a:bodyPr>
          <a:lstStyle/>
          <a:p>
            <a:pPr>
              <a:spcBef>
                <a:spcPts val="0"/>
              </a:spcBef>
              <a:buNone/>
            </a:pPr>
            <a:r>
              <a:rPr lang="en" b="1" dirty="0">
                <a:latin typeface="Adobe Caslon Pro"/>
                <a:cs typeface="Adobe Caslon Pro"/>
              </a:rPr>
              <a:t>Example </a:t>
            </a:r>
            <a:r>
              <a:rPr lang="en" b="1" dirty="0" smtClean="0">
                <a:latin typeface="Adobe Caslon Pro"/>
                <a:cs typeface="Adobe Caslon Pro"/>
              </a:rPr>
              <a:t>from class</a:t>
            </a:r>
            <a:r>
              <a:rPr lang="en-US" b="1" dirty="0" smtClean="0">
                <a:latin typeface="Adobe Caslon Pro"/>
                <a:cs typeface="Adobe Caslon Pro"/>
              </a:rPr>
              <a:t> A</a:t>
            </a:r>
            <a:r>
              <a:rPr lang="en" b="1" dirty="0" smtClean="0">
                <a:latin typeface="Adobe Caslon Pro"/>
                <a:cs typeface="Adobe Caslon Pro"/>
              </a:rPr>
              <a:t>:</a:t>
            </a:r>
            <a:endParaRPr lang="en" b="1" dirty="0">
              <a:latin typeface="Adobe Caslon Pro"/>
              <a:cs typeface="Adobe Caslon Pro"/>
            </a:endParaRPr>
          </a:p>
        </p:txBody>
      </p:sp>
      <p:sp>
        <p:nvSpPr>
          <p:cNvPr id="21" name="Shape 248"/>
          <p:cNvSpPr txBox="1"/>
          <p:nvPr/>
        </p:nvSpPr>
        <p:spPr>
          <a:xfrm>
            <a:off x="0" y="2380497"/>
            <a:ext cx="3039000" cy="336299"/>
          </a:xfrm>
          <a:prstGeom prst="rect">
            <a:avLst/>
          </a:prstGeom>
          <a:noFill/>
          <a:ln>
            <a:noFill/>
          </a:ln>
        </p:spPr>
        <p:txBody>
          <a:bodyPr lIns="91425" tIns="91425" rIns="91425" bIns="91425" anchor="t" anchorCtr="0">
            <a:noAutofit/>
          </a:bodyPr>
          <a:lstStyle/>
          <a:p>
            <a:pPr lvl="0" rtl="0">
              <a:spcBef>
                <a:spcPts val="0"/>
              </a:spcBef>
              <a:buNone/>
            </a:pPr>
            <a:r>
              <a:rPr lang="en" b="1" dirty="0">
                <a:latin typeface="Adobe Caslon Pro"/>
                <a:cs typeface="Adobe Caslon Pro"/>
              </a:rPr>
              <a:t>Example from </a:t>
            </a:r>
            <a:r>
              <a:rPr lang="en" b="1" dirty="0" smtClean="0">
                <a:latin typeface="Adobe Caslon Pro"/>
                <a:cs typeface="Adobe Caslon Pro"/>
              </a:rPr>
              <a:t>class</a:t>
            </a:r>
            <a:r>
              <a:rPr lang="en-US" b="1" dirty="0" smtClean="0">
                <a:latin typeface="Adobe Caslon Pro"/>
                <a:cs typeface="Adobe Caslon Pro"/>
              </a:rPr>
              <a:t> B</a:t>
            </a:r>
            <a:r>
              <a:rPr lang="en" b="1" dirty="0" smtClean="0">
                <a:latin typeface="Adobe Caslon Pro"/>
                <a:cs typeface="Adobe Caslon Pro"/>
              </a:rPr>
              <a:t>:</a:t>
            </a:r>
            <a:endParaRPr lang="en" b="1" dirty="0">
              <a:latin typeface="Adobe Caslon Pro"/>
              <a:cs typeface="Adobe Caslon Pro"/>
            </a:endParaRPr>
          </a:p>
        </p:txBody>
      </p:sp>
      <p:sp>
        <p:nvSpPr>
          <p:cNvPr id="22" name="Shape 249"/>
          <p:cNvSpPr txBox="1"/>
          <p:nvPr/>
        </p:nvSpPr>
        <p:spPr>
          <a:xfrm>
            <a:off x="2186850" y="3281828"/>
            <a:ext cx="4622399" cy="510900"/>
          </a:xfrm>
          <a:prstGeom prst="rect">
            <a:avLst/>
          </a:prstGeom>
          <a:noFill/>
          <a:ln>
            <a:noFill/>
          </a:ln>
        </p:spPr>
        <p:txBody>
          <a:bodyPr lIns="91425" tIns="91425" rIns="91425" bIns="91425" anchor="t" anchorCtr="0">
            <a:noAutofit/>
          </a:bodyPr>
          <a:lstStyle/>
          <a:p>
            <a:pPr algn="ctr">
              <a:spcBef>
                <a:spcPts val="0"/>
              </a:spcBef>
              <a:buNone/>
            </a:pPr>
            <a:r>
              <a:rPr lang="en-US" b="1" dirty="0">
                <a:latin typeface="Adobe Caslon Pro"/>
                <a:cs typeface="Adobe Caslon Pro"/>
              </a:rPr>
              <a:t>W</a:t>
            </a:r>
            <a:r>
              <a:rPr lang="en" sz="1800" b="1" dirty="0" smtClean="0">
                <a:latin typeface="Adobe Caslon Pro"/>
                <a:cs typeface="Adobe Caslon Pro"/>
              </a:rPr>
              <a:t>hich </a:t>
            </a:r>
            <a:r>
              <a:rPr lang="en" sz="1800" b="1" dirty="0">
                <a:latin typeface="Adobe Caslon Pro"/>
                <a:cs typeface="Adobe Caslon Pro"/>
              </a:rPr>
              <a:t>class is this example ?</a:t>
            </a:r>
          </a:p>
        </p:txBody>
      </p:sp>
      <p:sp>
        <p:nvSpPr>
          <p:cNvPr id="4" name="Rectangle 3"/>
          <p:cNvSpPr/>
          <p:nvPr/>
        </p:nvSpPr>
        <p:spPr>
          <a:xfrm>
            <a:off x="109594" y="1280719"/>
            <a:ext cx="1872511" cy="461665"/>
          </a:xfrm>
          <a:prstGeom prst="rect">
            <a:avLst/>
          </a:prstGeom>
        </p:spPr>
        <p:txBody>
          <a:bodyPr wrap="none">
            <a:spAutoFit/>
          </a:bodyPr>
          <a:lstStyle/>
          <a:p>
            <a:r>
              <a:rPr lang="en-US" sz="2400" dirty="0" smtClean="0">
                <a:solidFill>
                  <a:prstClr val="black"/>
                </a:solidFill>
                <a:latin typeface="Adobe Caslon Pro"/>
                <a:cs typeface="Adobe Caslon Pro"/>
              </a:rPr>
              <a:t>Test scenario:</a:t>
            </a:r>
            <a:endParaRPr lang="en-US" sz="1400" dirty="0"/>
          </a:p>
        </p:txBody>
      </p:sp>
    </p:spTree>
    <p:extLst>
      <p:ext uri="{BB962C8B-B14F-4D97-AF65-F5344CB8AC3E}">
        <p14:creationId xmlns:p14="http://schemas.microsoft.com/office/powerpoint/2010/main" val="247398577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P spid="3" grpId="0" animBg="1"/>
      <p:bldP spid="22"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Building Prior from RNN</a:t>
            </a:r>
            <a:endParaRPr lang="en-US" dirty="0"/>
          </a:p>
        </p:txBody>
      </p:sp>
      <p:sp>
        <p:nvSpPr>
          <p:cNvPr id="3" name="Content Placeholder 2"/>
          <p:cNvSpPr>
            <a:spLocks noGrp="1"/>
          </p:cNvSpPr>
          <p:nvPr>
            <p:ph idx="1"/>
          </p:nvPr>
        </p:nvSpPr>
        <p:spPr>
          <a:xfrm>
            <a:off x="457200" y="1325880"/>
            <a:ext cx="8686800" cy="5207000"/>
          </a:xfrm>
        </p:spPr>
        <p:txBody>
          <a:bodyPr>
            <a:normAutofit lnSpcReduction="10000"/>
          </a:bodyPr>
          <a:lstStyle/>
          <a:p>
            <a:r>
              <a:rPr lang="en-US" dirty="0" smtClean="0"/>
              <a:t>Take solutions from lower degrees within family</a:t>
            </a:r>
          </a:p>
          <a:p>
            <a:r>
              <a:rPr lang="en-US" dirty="0" smtClean="0"/>
              <a:t>Pass each part through pre-trained RNN</a:t>
            </a:r>
          </a:p>
          <a:p>
            <a:r>
              <a:rPr lang="en-US" dirty="0" smtClean="0"/>
              <a:t>Train </a:t>
            </a:r>
            <a:r>
              <a:rPr lang="en-US" dirty="0" err="1" smtClean="0"/>
              <a:t>softmax</a:t>
            </a:r>
            <a:r>
              <a:rPr lang="en-US" dirty="0" smtClean="0"/>
              <a:t> classifier to predict next operator</a:t>
            </a:r>
          </a:p>
          <a:p>
            <a:endParaRPr lang="en-US" dirty="0"/>
          </a:p>
          <a:p>
            <a:endParaRPr lang="en-US" dirty="0" smtClean="0"/>
          </a:p>
          <a:p>
            <a:endParaRPr lang="en-US" dirty="0"/>
          </a:p>
          <a:p>
            <a:endParaRPr lang="en-US" dirty="0" smtClean="0"/>
          </a:p>
          <a:p>
            <a:endParaRPr lang="en-US" dirty="0"/>
          </a:p>
          <a:p>
            <a:r>
              <a:rPr lang="en-US" dirty="0" smtClean="0"/>
              <a:t>At test-time, use </a:t>
            </a:r>
            <a:r>
              <a:rPr lang="en-US" dirty="0" err="1" smtClean="0"/>
              <a:t>softmax</a:t>
            </a:r>
            <a:r>
              <a:rPr lang="en-US" dirty="0" smtClean="0"/>
              <a:t> probabilities as score</a:t>
            </a:r>
            <a:endParaRPr lang="en-US" dirty="0"/>
          </a:p>
        </p:txBody>
      </p:sp>
      <p:pic>
        <p:nvPicPr>
          <p:cNvPr id="24" name="Picture 23" descr="example1_opt.png"/>
          <p:cNvPicPr>
            <a:picLocks noChangeAspect="1"/>
          </p:cNvPicPr>
          <p:nvPr/>
        </p:nvPicPr>
        <p:blipFill rotWithShape="1">
          <a:blip r:embed="rId2">
            <a:extLst>
              <a:ext uri="{28A0092B-C50C-407E-A947-70E740481C1C}">
                <a14:useLocalDpi xmlns:a14="http://schemas.microsoft.com/office/drawing/2010/main" val="0"/>
              </a:ext>
            </a:extLst>
          </a:blip>
          <a:srcRect l="26247" t="19981" r="57588" b="19124"/>
          <a:stretch/>
        </p:blipFill>
        <p:spPr>
          <a:xfrm>
            <a:off x="7373665" y="4711500"/>
            <a:ext cx="1038815" cy="815048"/>
          </a:xfrm>
          <a:prstGeom prst="rect">
            <a:avLst/>
          </a:prstGeom>
        </p:spPr>
      </p:pic>
      <p:pic>
        <p:nvPicPr>
          <p:cNvPr id="25" name="Picture 24" descr="example1_opt.png"/>
          <p:cNvPicPr>
            <a:picLocks noChangeAspect="1"/>
          </p:cNvPicPr>
          <p:nvPr/>
        </p:nvPicPr>
        <p:blipFill rotWithShape="1">
          <a:blip r:embed="rId2">
            <a:extLst>
              <a:ext uri="{28A0092B-C50C-407E-A947-70E740481C1C}">
                <a14:useLocalDpi xmlns:a14="http://schemas.microsoft.com/office/drawing/2010/main" val="0"/>
              </a:ext>
            </a:extLst>
          </a:blip>
          <a:srcRect l="65408" r="16194" b="58771"/>
          <a:stretch/>
        </p:blipFill>
        <p:spPr>
          <a:xfrm>
            <a:off x="7301214" y="3338942"/>
            <a:ext cx="1182386" cy="551833"/>
          </a:xfrm>
          <a:prstGeom prst="rect">
            <a:avLst/>
          </a:prstGeom>
        </p:spPr>
      </p:pic>
      <p:grpSp>
        <p:nvGrpSpPr>
          <p:cNvPr id="27" name="Group 26"/>
          <p:cNvGrpSpPr/>
          <p:nvPr/>
        </p:nvGrpSpPr>
        <p:grpSpPr>
          <a:xfrm>
            <a:off x="7255291" y="4052581"/>
            <a:ext cx="1218149" cy="587592"/>
            <a:chOff x="2043211" y="3605541"/>
            <a:chExt cx="1218149" cy="587592"/>
          </a:xfrm>
        </p:grpSpPr>
        <p:pic>
          <p:nvPicPr>
            <p:cNvPr id="21" name="Picture 20" descr="example1_opt.png"/>
            <p:cNvPicPr>
              <a:picLocks noChangeAspect="1"/>
            </p:cNvPicPr>
            <p:nvPr/>
          </p:nvPicPr>
          <p:blipFill rotWithShape="1">
            <a:blip r:embed="rId2">
              <a:extLst>
                <a:ext uri="{28A0092B-C50C-407E-A947-70E740481C1C}">
                  <a14:useLocalDpi xmlns:a14="http://schemas.microsoft.com/office/drawing/2010/main" val="0"/>
                </a:ext>
              </a:extLst>
            </a:blip>
            <a:srcRect t="27986" r="81045" b="28113"/>
            <a:stretch/>
          </p:blipFill>
          <p:spPr>
            <a:xfrm>
              <a:off x="2043211" y="3605541"/>
              <a:ext cx="1218149" cy="587592"/>
            </a:xfrm>
            <a:prstGeom prst="rect">
              <a:avLst/>
            </a:prstGeom>
          </p:spPr>
        </p:pic>
        <p:sp>
          <p:nvSpPr>
            <p:cNvPr id="22" name="TextBox 21"/>
            <p:cNvSpPr txBox="1"/>
            <p:nvPr/>
          </p:nvSpPr>
          <p:spPr>
            <a:xfrm>
              <a:off x="2933195" y="3671880"/>
              <a:ext cx="116994" cy="323165"/>
            </a:xfrm>
            <a:prstGeom prst="rect">
              <a:avLst/>
            </a:prstGeom>
            <a:solidFill>
              <a:schemeClr val="bg1"/>
            </a:solidFill>
          </p:spPr>
          <p:txBody>
            <a:bodyPr wrap="none" lIns="0" rIns="0" bIns="0" rtlCol="0">
              <a:spAutoFit/>
            </a:bodyPr>
            <a:lstStyle/>
            <a:p>
              <a:r>
                <a:rPr lang="en-US" dirty="0" smtClean="0"/>
                <a:t>2</a:t>
              </a:r>
              <a:endParaRPr lang="en-US" dirty="0"/>
            </a:p>
          </p:txBody>
        </p:sp>
        <p:sp>
          <p:nvSpPr>
            <p:cNvPr id="26" name="Rectangle 25"/>
            <p:cNvSpPr/>
            <p:nvPr/>
          </p:nvSpPr>
          <p:spPr>
            <a:xfrm>
              <a:off x="2100198" y="3655890"/>
              <a:ext cx="1141796" cy="487452"/>
            </a:xfrm>
            <a:prstGeom prst="rect">
              <a:avLst/>
            </a:prstGeom>
            <a:noFill/>
            <a:ln w="254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8" name="Left Brace 27"/>
          <p:cNvSpPr/>
          <p:nvPr/>
        </p:nvSpPr>
        <p:spPr>
          <a:xfrm>
            <a:off x="6979920" y="3312160"/>
            <a:ext cx="386080" cy="2113280"/>
          </a:xfrm>
          <a:prstGeom prst="leftBrace">
            <a:avLst/>
          </a:prstGeom>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9" name="Rectangle 28"/>
          <p:cNvSpPr/>
          <p:nvPr/>
        </p:nvSpPr>
        <p:spPr>
          <a:xfrm>
            <a:off x="5303520" y="4053840"/>
            <a:ext cx="1595120" cy="629920"/>
          </a:xfrm>
          <a:prstGeom prst="rect">
            <a:avLst/>
          </a:pr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err="1" smtClean="0">
                <a:solidFill>
                  <a:schemeClr val="tx1"/>
                </a:solidFill>
                <a:latin typeface="Adobe Caslon Pro"/>
                <a:cs typeface="Adobe Caslon Pro"/>
              </a:rPr>
              <a:t>SoftMax</a:t>
            </a:r>
            <a:endParaRPr lang="en-US" sz="2400" dirty="0">
              <a:solidFill>
                <a:schemeClr val="tx1"/>
              </a:solidFill>
              <a:latin typeface="Adobe Caslon Pro"/>
              <a:cs typeface="Adobe Caslon Pro"/>
            </a:endParaRPr>
          </a:p>
        </p:txBody>
      </p:sp>
      <p:sp>
        <p:nvSpPr>
          <p:cNvPr id="35" name="Right Arrow 34"/>
          <p:cNvSpPr/>
          <p:nvPr/>
        </p:nvSpPr>
        <p:spPr>
          <a:xfrm>
            <a:off x="4531360" y="4257040"/>
            <a:ext cx="690880" cy="233680"/>
          </a:xfrm>
          <a:prstGeom prst="rightArrow">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Rectangle 35"/>
          <p:cNvSpPr/>
          <p:nvPr/>
        </p:nvSpPr>
        <p:spPr>
          <a:xfrm>
            <a:off x="142240" y="2405263"/>
            <a:ext cx="8900160" cy="67321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Rectangle 36"/>
          <p:cNvSpPr/>
          <p:nvPr/>
        </p:nvSpPr>
        <p:spPr>
          <a:xfrm>
            <a:off x="4521200" y="3088641"/>
            <a:ext cx="4622800" cy="255016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Rectangle 37"/>
          <p:cNvSpPr/>
          <p:nvPr/>
        </p:nvSpPr>
        <p:spPr>
          <a:xfrm>
            <a:off x="223520" y="5534543"/>
            <a:ext cx="8900160" cy="67321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0" name="Group 39"/>
          <p:cNvGrpSpPr/>
          <p:nvPr/>
        </p:nvGrpSpPr>
        <p:grpSpPr>
          <a:xfrm>
            <a:off x="990599" y="4061460"/>
            <a:ext cx="3208021" cy="615738"/>
            <a:chOff x="990599" y="4061460"/>
            <a:chExt cx="3208021" cy="615738"/>
          </a:xfrm>
        </p:grpSpPr>
        <p:pic>
          <p:nvPicPr>
            <p:cNvPr id="5" name="Shape 173"/>
            <p:cNvPicPr preferRelativeResize="0"/>
            <p:nvPr/>
          </p:nvPicPr>
          <p:blipFill rotWithShape="1">
            <a:blip r:embed="rId3">
              <a:alphaModFix/>
            </a:blip>
            <a:srcRect l="58593" b="52126"/>
            <a:stretch/>
          </p:blipFill>
          <p:spPr>
            <a:xfrm>
              <a:off x="1534740" y="4098524"/>
              <a:ext cx="1598258" cy="578674"/>
            </a:xfrm>
            <a:prstGeom prst="rect">
              <a:avLst/>
            </a:prstGeom>
            <a:noFill/>
            <a:ln>
              <a:noFill/>
            </a:ln>
          </p:spPr>
        </p:pic>
        <p:pic>
          <p:nvPicPr>
            <p:cNvPr id="7" name="Picture 6"/>
            <p:cNvPicPr>
              <a:picLocks noChangeAspect="1"/>
            </p:cNvPicPr>
            <p:nvPr/>
          </p:nvPicPr>
          <p:blipFill rotWithShape="1">
            <a:blip r:embed="rId4"/>
            <a:srcRect r="77434"/>
            <a:stretch/>
          </p:blipFill>
          <p:spPr>
            <a:xfrm>
              <a:off x="990599" y="4061460"/>
              <a:ext cx="478681" cy="533912"/>
            </a:xfrm>
            <a:prstGeom prst="rect">
              <a:avLst/>
            </a:prstGeom>
          </p:spPr>
        </p:pic>
        <p:pic>
          <p:nvPicPr>
            <p:cNvPr id="39" name="Picture 38"/>
            <p:cNvPicPr>
              <a:picLocks noChangeAspect="1"/>
            </p:cNvPicPr>
            <p:nvPr/>
          </p:nvPicPr>
          <p:blipFill rotWithShape="1">
            <a:blip r:embed="rId5"/>
            <a:srcRect l="38849"/>
            <a:stretch/>
          </p:blipFill>
          <p:spPr>
            <a:xfrm>
              <a:off x="3119120" y="4112260"/>
              <a:ext cx="1079500" cy="469900"/>
            </a:xfrm>
            <a:prstGeom prst="rect">
              <a:avLst/>
            </a:prstGeom>
          </p:spPr>
        </p:pic>
      </p:grpSp>
      <p:cxnSp>
        <p:nvCxnSpPr>
          <p:cNvPr id="41" name="Straight Connector 40"/>
          <p:cNvCxnSpPr/>
          <p:nvPr/>
        </p:nvCxnSpPr>
        <p:spPr>
          <a:xfrm>
            <a:off x="296882" y="1146810"/>
            <a:ext cx="8621486" cy="0"/>
          </a:xfrm>
          <a:prstGeom prst="line">
            <a:avLst/>
          </a:prstGeom>
          <a:ln w="50800" cap="rnd">
            <a:solidFill>
              <a:srgbClr val="CF930B"/>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567269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37"/>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3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animBg="1"/>
      <p:bldP spid="38"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umAAT.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65719" y="201784"/>
            <a:ext cx="6311900" cy="5257800"/>
          </a:xfrm>
          <a:prstGeom prst="rect">
            <a:avLst/>
          </a:prstGeom>
        </p:spPr>
      </p:pic>
    </p:spTree>
    <p:extLst>
      <p:ext uri="{BB962C8B-B14F-4D97-AF65-F5344CB8AC3E}">
        <p14:creationId xmlns:p14="http://schemas.microsoft.com/office/powerpoint/2010/main" val="3289853902"/>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multAAAT.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1106" y="184033"/>
            <a:ext cx="6311900" cy="5257800"/>
          </a:xfrm>
          <a:prstGeom prst="rect">
            <a:avLst/>
          </a:prstGeom>
        </p:spPr>
      </p:pic>
    </p:spTree>
    <p:extLst>
      <p:ext uri="{BB962C8B-B14F-4D97-AF65-F5344CB8AC3E}">
        <p14:creationId xmlns:p14="http://schemas.microsoft.com/office/powerpoint/2010/main" val="2792533344"/>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780"/>
            <a:ext cx="8229600" cy="1143000"/>
          </a:xfrm>
        </p:spPr>
        <p:txBody>
          <a:bodyPr/>
          <a:lstStyle/>
          <a:p>
            <a:r>
              <a:rPr lang="en-US" dirty="0" smtClean="0"/>
              <a:t>Math</a:t>
            </a:r>
            <a:endParaRPr lang="en-US" dirty="0"/>
          </a:p>
        </p:txBody>
      </p:sp>
      <p:sp>
        <p:nvSpPr>
          <p:cNvPr id="3" name="Content Placeholder 2"/>
          <p:cNvSpPr>
            <a:spLocks noGrp="1"/>
          </p:cNvSpPr>
          <p:nvPr>
            <p:ph idx="1"/>
          </p:nvPr>
        </p:nvSpPr>
        <p:spPr>
          <a:xfrm>
            <a:off x="457199" y="1600200"/>
            <a:ext cx="8607427" cy="4525963"/>
          </a:xfrm>
        </p:spPr>
        <p:txBody>
          <a:bodyPr>
            <a:normAutofit fontScale="92500" lnSpcReduction="20000"/>
          </a:bodyPr>
          <a:lstStyle/>
          <a:p>
            <a:r>
              <a:rPr lang="en-US" dirty="0" smtClean="0"/>
              <a:t>Theorem proving</a:t>
            </a:r>
          </a:p>
          <a:p>
            <a:pPr lvl="1"/>
            <a:r>
              <a:rPr lang="en-US" dirty="0" smtClean="0"/>
              <a:t>Requires search over all possible combinations of operators</a:t>
            </a:r>
          </a:p>
          <a:p>
            <a:pPr lvl="1"/>
            <a:r>
              <a:rPr lang="en-US" dirty="0" smtClean="0"/>
              <a:t>Intractable for all but simple proofs</a:t>
            </a:r>
          </a:p>
          <a:p>
            <a:pPr lvl="1"/>
            <a:r>
              <a:rPr lang="en-US" dirty="0" smtClean="0"/>
              <a:t>Automated Theorem </a:t>
            </a:r>
            <a:r>
              <a:rPr lang="en-US" dirty="0" err="1" smtClean="0"/>
              <a:t>Provers</a:t>
            </a:r>
            <a:r>
              <a:rPr lang="en-US" dirty="0"/>
              <a:t> </a:t>
            </a:r>
            <a:r>
              <a:rPr lang="en-US" dirty="0" smtClean="0"/>
              <a:t>use heuristics</a:t>
            </a:r>
          </a:p>
          <a:p>
            <a:pPr lvl="1"/>
            <a:endParaRPr lang="en-US" dirty="0" smtClean="0"/>
          </a:p>
          <a:p>
            <a:r>
              <a:rPr lang="en-US" dirty="0" smtClean="0"/>
              <a:t>Yet (some) humans are able to do it</a:t>
            </a:r>
          </a:p>
          <a:p>
            <a:pPr lvl="1"/>
            <a:r>
              <a:rPr lang="en-US" dirty="0" smtClean="0"/>
              <a:t>Have experience of related problems </a:t>
            </a:r>
          </a:p>
          <a:p>
            <a:pPr lvl="1"/>
            <a:r>
              <a:rPr lang="en-US" dirty="0" smtClean="0"/>
              <a:t>Known math “tricks”</a:t>
            </a:r>
          </a:p>
          <a:p>
            <a:pPr lvl="1"/>
            <a:endParaRPr lang="en-US" dirty="0"/>
          </a:p>
          <a:p>
            <a:r>
              <a:rPr lang="en-US" dirty="0" smtClean="0"/>
              <a:t>We focus on simpler problem: discovering identities</a:t>
            </a:r>
          </a:p>
          <a:p>
            <a:pPr lvl="1"/>
            <a:endParaRPr lang="en-US" dirty="0"/>
          </a:p>
          <a:p>
            <a:pPr lvl="1"/>
            <a:endParaRPr lang="en-US" dirty="0"/>
          </a:p>
        </p:txBody>
      </p:sp>
      <p:cxnSp>
        <p:nvCxnSpPr>
          <p:cNvPr id="4" name="Straight Connector 3"/>
          <p:cNvCxnSpPr/>
          <p:nvPr/>
        </p:nvCxnSpPr>
        <p:spPr>
          <a:xfrm>
            <a:off x="296882" y="1192820"/>
            <a:ext cx="8621486" cy="0"/>
          </a:xfrm>
          <a:prstGeom prst="line">
            <a:avLst/>
          </a:prstGeom>
          <a:ln w="50800" cap="rnd">
            <a:solidFill>
              <a:srgbClr val="CF930B"/>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728571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rbm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6854" y="197768"/>
            <a:ext cx="6311900" cy="5245100"/>
          </a:xfrm>
          <a:prstGeom prst="rect">
            <a:avLst/>
          </a:prstGeom>
        </p:spPr>
      </p:pic>
      <p:pic>
        <p:nvPicPr>
          <p:cNvPr id="5" name="Shape 187"/>
          <p:cNvPicPr preferRelativeResize="0"/>
          <p:nvPr/>
        </p:nvPicPr>
        <p:blipFill>
          <a:blip r:embed="rId3">
            <a:alphaModFix/>
          </a:blip>
          <a:stretch>
            <a:fillRect/>
          </a:stretch>
        </p:blipFill>
        <p:spPr>
          <a:xfrm>
            <a:off x="5138903" y="30480"/>
            <a:ext cx="2877791" cy="516290"/>
          </a:xfrm>
          <a:prstGeom prst="rect">
            <a:avLst/>
          </a:prstGeom>
          <a:noFill/>
          <a:ln>
            <a:noFill/>
          </a:ln>
        </p:spPr>
      </p:pic>
    </p:spTree>
    <p:extLst>
      <p:ext uri="{BB962C8B-B14F-4D97-AF65-F5344CB8AC3E}">
        <p14:creationId xmlns:p14="http://schemas.microsoft.com/office/powerpoint/2010/main" val="2926546436"/>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Related Work</a:t>
            </a:r>
            <a:endParaRPr lang="en-US" dirty="0"/>
          </a:p>
        </p:txBody>
      </p:sp>
      <p:sp>
        <p:nvSpPr>
          <p:cNvPr id="3" name="Content Placeholder 2"/>
          <p:cNvSpPr>
            <a:spLocks noGrp="1"/>
          </p:cNvSpPr>
          <p:nvPr>
            <p:ph idx="1"/>
          </p:nvPr>
        </p:nvSpPr>
        <p:spPr>
          <a:xfrm>
            <a:off x="457200" y="1600200"/>
            <a:ext cx="8229600" cy="4994031"/>
          </a:xfrm>
        </p:spPr>
        <p:txBody>
          <a:bodyPr>
            <a:noAutofit/>
          </a:bodyPr>
          <a:lstStyle/>
          <a:p>
            <a:r>
              <a:rPr lang="en-US" sz="2000" dirty="0" smtClean="0"/>
              <a:t>Recent efforts to combine ML with theorem </a:t>
            </a:r>
            <a:r>
              <a:rPr lang="en-US" sz="2000" dirty="0" err="1" smtClean="0"/>
              <a:t>provers</a:t>
            </a:r>
            <a:r>
              <a:rPr lang="en-US" sz="2000" dirty="0" smtClean="0"/>
              <a:t>, e.g. Bridge et al. 2014</a:t>
            </a:r>
          </a:p>
          <a:p>
            <a:endParaRPr lang="en-US" sz="1000" dirty="0" smtClean="0"/>
          </a:p>
          <a:p>
            <a:r>
              <a:rPr lang="en-US" sz="2000" dirty="0"/>
              <a:t>Distilling Free-Form Natural Laws from Experimental Data, Michael Schmidt and </a:t>
            </a:r>
            <a:r>
              <a:rPr lang="en-US" sz="2000" dirty="0" err="1"/>
              <a:t>Hod</a:t>
            </a:r>
            <a:r>
              <a:rPr lang="en-US" sz="2000" dirty="0"/>
              <a:t> Lipson.  Science, Vol. 324, April 3, 2009.</a:t>
            </a:r>
          </a:p>
          <a:p>
            <a:endParaRPr lang="en-US" sz="2000" dirty="0" smtClean="0"/>
          </a:p>
          <a:p>
            <a:endParaRPr lang="en-US" sz="2000" dirty="0"/>
          </a:p>
          <a:p>
            <a:endParaRPr lang="en-US" sz="2000" dirty="0" smtClean="0"/>
          </a:p>
          <a:p>
            <a:endParaRPr lang="en-US" sz="2000" dirty="0" smtClean="0"/>
          </a:p>
          <a:p>
            <a:endParaRPr lang="en-US" sz="1800" dirty="0"/>
          </a:p>
          <a:p>
            <a:r>
              <a:rPr lang="en-US" sz="2000" dirty="0" smtClean="0"/>
              <a:t>Recursive neural nets in NLP:</a:t>
            </a:r>
          </a:p>
          <a:p>
            <a:pPr lvl="1"/>
            <a:r>
              <a:rPr lang="en-US" sz="1800" dirty="0" smtClean="0"/>
              <a:t>NLP: </a:t>
            </a:r>
            <a:r>
              <a:rPr lang="en-US" sz="1800" dirty="0" err="1" smtClean="0"/>
              <a:t>Socher</a:t>
            </a:r>
            <a:r>
              <a:rPr lang="en-US" sz="1800" dirty="0" smtClean="0"/>
              <a:t> et al. 2013, </a:t>
            </a:r>
            <a:r>
              <a:rPr lang="en-US" sz="1800" dirty="0" err="1" smtClean="0"/>
              <a:t>Luong</a:t>
            </a:r>
            <a:r>
              <a:rPr lang="en-US" sz="1800" dirty="0" smtClean="0"/>
              <a:t> et al. </a:t>
            </a:r>
          </a:p>
          <a:p>
            <a:pPr lvl="1"/>
            <a:r>
              <a:rPr lang="en-US" sz="1800" dirty="0" smtClean="0"/>
              <a:t>Bowman et al. 2014 for logical predicates</a:t>
            </a:r>
          </a:p>
          <a:p>
            <a:pPr lvl="1"/>
            <a:endParaRPr lang="en-US" sz="1000" dirty="0"/>
          </a:p>
          <a:p>
            <a:r>
              <a:rPr lang="en-US" sz="2000" dirty="0" err="1" smtClean="0"/>
              <a:t>Embeddings</a:t>
            </a:r>
            <a:r>
              <a:rPr lang="en-US" sz="2000" dirty="0" smtClean="0"/>
              <a:t> of word &amp; </a:t>
            </a:r>
            <a:r>
              <a:rPr lang="en-US" sz="2000" dirty="0" err="1" smtClean="0"/>
              <a:t>sentances</a:t>
            </a:r>
            <a:endParaRPr lang="en-US" sz="2000" dirty="0" smtClean="0"/>
          </a:p>
          <a:p>
            <a:pPr lvl="1"/>
            <a:r>
              <a:rPr lang="en-US" sz="1800" dirty="0" err="1" smtClean="0"/>
              <a:t>Collobert</a:t>
            </a:r>
            <a:r>
              <a:rPr lang="en-US" sz="1800" dirty="0" smtClean="0"/>
              <a:t> &amp; Weston, </a:t>
            </a:r>
            <a:r>
              <a:rPr lang="en-US" sz="1800" dirty="0" err="1" smtClean="0"/>
              <a:t>Mikolov</a:t>
            </a:r>
            <a:r>
              <a:rPr lang="en-US" sz="1800" dirty="0" smtClean="0"/>
              <a:t> et al.</a:t>
            </a:r>
          </a:p>
          <a:p>
            <a:pPr marL="457200" lvl="1" indent="0">
              <a:buNone/>
            </a:pPr>
            <a:endParaRPr lang="en-US" sz="1800" dirty="0"/>
          </a:p>
        </p:txBody>
      </p:sp>
      <p:cxnSp>
        <p:nvCxnSpPr>
          <p:cNvPr id="4" name="Straight Connector 3"/>
          <p:cNvCxnSpPr/>
          <p:nvPr/>
        </p:nvCxnSpPr>
        <p:spPr>
          <a:xfrm>
            <a:off x="296882" y="1146810"/>
            <a:ext cx="8621486" cy="0"/>
          </a:xfrm>
          <a:prstGeom prst="line">
            <a:avLst/>
          </a:prstGeom>
          <a:ln w="50800" cap="rnd">
            <a:solidFill>
              <a:srgbClr val="CF930B"/>
            </a:solidFill>
            <a:prstDash val="sysDot"/>
          </a:ln>
        </p:spPr>
        <p:style>
          <a:lnRef idx="1">
            <a:schemeClr val="accent1"/>
          </a:lnRef>
          <a:fillRef idx="0">
            <a:schemeClr val="accent1"/>
          </a:fillRef>
          <a:effectRef idx="0">
            <a:schemeClr val="accent1"/>
          </a:effectRef>
          <a:fontRef idx="minor">
            <a:schemeClr val="tx1"/>
          </a:fontRef>
        </p:style>
      </p:cxnSp>
      <p:pic>
        <p:nvPicPr>
          <p:cNvPr id="5" name="Picture 4"/>
          <p:cNvPicPr>
            <a:picLocks noChangeAspect="1"/>
          </p:cNvPicPr>
          <p:nvPr/>
        </p:nvPicPr>
        <p:blipFill>
          <a:blip r:embed="rId2"/>
          <a:stretch>
            <a:fillRect/>
          </a:stretch>
        </p:blipFill>
        <p:spPr>
          <a:xfrm>
            <a:off x="2246920" y="2951944"/>
            <a:ext cx="4318000" cy="1473517"/>
          </a:xfrm>
          <a:prstGeom prst="rect">
            <a:avLst/>
          </a:prstGeom>
        </p:spPr>
      </p:pic>
    </p:spTree>
    <p:extLst>
      <p:ext uri="{BB962C8B-B14F-4D97-AF65-F5344CB8AC3E}">
        <p14:creationId xmlns:p14="http://schemas.microsoft.com/office/powerpoint/2010/main" val="368742298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8" end="8"/>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9" end="9"/>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10" end="1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12" end="1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Related Work</a:t>
            </a:r>
            <a:endParaRPr lang="en-US" dirty="0"/>
          </a:p>
        </p:txBody>
      </p:sp>
      <p:sp>
        <p:nvSpPr>
          <p:cNvPr id="3" name="Content Placeholder 2"/>
          <p:cNvSpPr>
            <a:spLocks noGrp="1"/>
          </p:cNvSpPr>
          <p:nvPr>
            <p:ph idx="1"/>
          </p:nvPr>
        </p:nvSpPr>
        <p:spPr/>
        <p:txBody>
          <a:bodyPr>
            <a:normAutofit/>
          </a:bodyPr>
          <a:lstStyle/>
          <a:p>
            <a:pPr marL="342900" lvl="1" indent="-342900">
              <a:buFont typeface="Arial"/>
              <a:buChar char="•"/>
            </a:pPr>
            <a:r>
              <a:rPr lang="en-US" i="1" dirty="0"/>
              <a:t>Learning to Execute</a:t>
            </a:r>
            <a:r>
              <a:rPr lang="en-US" dirty="0"/>
              <a:t>, </a:t>
            </a:r>
            <a:r>
              <a:rPr lang="en-US" dirty="0" err="1"/>
              <a:t>Wojciech</a:t>
            </a:r>
            <a:r>
              <a:rPr lang="en-US" dirty="0"/>
              <a:t> </a:t>
            </a:r>
            <a:r>
              <a:rPr lang="en-US" dirty="0" err="1"/>
              <a:t>Zaremba</a:t>
            </a:r>
            <a:r>
              <a:rPr lang="en-US" dirty="0"/>
              <a:t> &amp; </a:t>
            </a:r>
            <a:r>
              <a:rPr lang="en-US" dirty="0" err="1"/>
              <a:t>Ilya</a:t>
            </a:r>
            <a:r>
              <a:rPr lang="en-US" dirty="0"/>
              <a:t> </a:t>
            </a:r>
            <a:r>
              <a:rPr lang="en-US" dirty="0" err="1"/>
              <a:t>Sutskever</a:t>
            </a:r>
            <a:r>
              <a:rPr lang="en-US" dirty="0"/>
              <a:t>, </a:t>
            </a:r>
            <a:r>
              <a:rPr lang="en-US" dirty="0" err="1"/>
              <a:t>arXiv</a:t>
            </a:r>
            <a:r>
              <a:rPr lang="en-US" dirty="0"/>
              <a:t> 1410.4615, </a:t>
            </a:r>
            <a:r>
              <a:rPr lang="en-US" dirty="0" smtClean="0"/>
              <a:t>2014</a:t>
            </a:r>
          </a:p>
          <a:p>
            <a:pPr marL="342900" lvl="1" indent="-342900">
              <a:buFont typeface="Arial"/>
              <a:buChar char="•"/>
            </a:pPr>
            <a:r>
              <a:rPr lang="en-US" b="1" dirty="0" smtClean="0"/>
              <a:t>Input:</a:t>
            </a:r>
            <a:r>
              <a:rPr lang="en-US" dirty="0" smtClean="0"/>
              <a:t> Python programs in text form</a:t>
            </a:r>
          </a:p>
          <a:p>
            <a:pPr marL="342900" lvl="1" indent="-342900">
              <a:buFont typeface="Arial"/>
              <a:buChar char="•"/>
            </a:pPr>
            <a:r>
              <a:rPr lang="en-US" b="1" dirty="0" smtClean="0"/>
              <a:t>Model:</a:t>
            </a:r>
            <a:r>
              <a:rPr lang="en-US" dirty="0" smtClean="0"/>
              <a:t> Recurrent Neural Network</a:t>
            </a:r>
          </a:p>
          <a:p>
            <a:pPr marL="342900" lvl="1" indent="-342900">
              <a:buFont typeface="Arial"/>
              <a:buChar char="•"/>
            </a:pPr>
            <a:r>
              <a:rPr lang="en-US" b="1" dirty="0" smtClean="0"/>
              <a:t>Goal:</a:t>
            </a:r>
            <a:r>
              <a:rPr lang="en-US" dirty="0" smtClean="0"/>
              <a:t> Predict numerical output of program</a:t>
            </a:r>
            <a:endParaRPr lang="en-US" dirty="0"/>
          </a:p>
          <a:p>
            <a:pPr marL="457200" lvl="1" indent="0">
              <a:buNone/>
            </a:pPr>
            <a:endParaRPr lang="en-US" sz="3200" dirty="0"/>
          </a:p>
        </p:txBody>
      </p:sp>
      <p:cxnSp>
        <p:nvCxnSpPr>
          <p:cNvPr id="4" name="Straight Connector 3"/>
          <p:cNvCxnSpPr/>
          <p:nvPr/>
        </p:nvCxnSpPr>
        <p:spPr>
          <a:xfrm>
            <a:off x="296882" y="1146810"/>
            <a:ext cx="8621486" cy="0"/>
          </a:xfrm>
          <a:prstGeom prst="line">
            <a:avLst/>
          </a:prstGeom>
          <a:ln w="50800" cap="rnd">
            <a:solidFill>
              <a:srgbClr val="CF930B"/>
            </a:solidFill>
            <a:prstDash val="sysDot"/>
          </a:ln>
        </p:spPr>
        <p:style>
          <a:lnRef idx="1">
            <a:schemeClr val="accent1"/>
          </a:lnRef>
          <a:fillRef idx="0">
            <a:schemeClr val="accent1"/>
          </a:fillRef>
          <a:effectRef idx="0">
            <a:schemeClr val="accent1"/>
          </a:effectRef>
          <a:fontRef idx="minor">
            <a:schemeClr val="tx1"/>
          </a:fontRef>
        </p:style>
      </p:cxnSp>
      <p:pic>
        <p:nvPicPr>
          <p:cNvPr id="5" name="Picture 4"/>
          <p:cNvPicPr>
            <a:picLocks noChangeAspect="1"/>
          </p:cNvPicPr>
          <p:nvPr/>
        </p:nvPicPr>
        <p:blipFill>
          <a:blip r:embed="rId2"/>
          <a:stretch>
            <a:fillRect/>
          </a:stretch>
        </p:blipFill>
        <p:spPr>
          <a:xfrm>
            <a:off x="4569146" y="4594860"/>
            <a:ext cx="4574854" cy="1856740"/>
          </a:xfrm>
          <a:prstGeom prst="rect">
            <a:avLst/>
          </a:prstGeom>
        </p:spPr>
      </p:pic>
      <p:pic>
        <p:nvPicPr>
          <p:cNvPr id="6" name="Picture 5"/>
          <p:cNvPicPr>
            <a:picLocks noChangeAspect="1"/>
          </p:cNvPicPr>
          <p:nvPr/>
        </p:nvPicPr>
        <p:blipFill>
          <a:blip r:embed="rId3"/>
          <a:stretch>
            <a:fillRect/>
          </a:stretch>
        </p:blipFill>
        <p:spPr>
          <a:xfrm>
            <a:off x="109037" y="4602480"/>
            <a:ext cx="4518529" cy="1833880"/>
          </a:xfrm>
          <a:prstGeom prst="rect">
            <a:avLst/>
          </a:prstGeom>
        </p:spPr>
      </p:pic>
    </p:spTree>
    <p:extLst>
      <p:ext uri="{BB962C8B-B14F-4D97-AF65-F5344CB8AC3E}">
        <p14:creationId xmlns:p14="http://schemas.microsoft.com/office/powerpoint/2010/main" val="685597549"/>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a:xfrm>
            <a:off x="457200" y="1529080"/>
            <a:ext cx="8473440" cy="5125720"/>
          </a:xfrm>
        </p:spPr>
        <p:txBody>
          <a:bodyPr>
            <a:normAutofit fontScale="92500" lnSpcReduction="10000"/>
          </a:bodyPr>
          <a:lstStyle/>
          <a:p>
            <a:pPr marL="495300" indent="-457200">
              <a:spcBef>
                <a:spcPts val="0"/>
              </a:spcBef>
              <a:buClr>
                <a:schemeClr val="dk1"/>
              </a:buClr>
              <a:buSzPct val="100000"/>
            </a:pPr>
            <a:r>
              <a:rPr lang="en" dirty="0" smtClean="0"/>
              <a:t>Simple statistical priors over expressions like </a:t>
            </a:r>
            <a:r>
              <a:rPr lang="en" i="1" dirty="0" smtClean="0"/>
              <a:t>n</a:t>
            </a:r>
            <a:r>
              <a:rPr lang="en" dirty="0" smtClean="0"/>
              <a:t>-gram allows the discovery of many new math formulae</a:t>
            </a:r>
          </a:p>
          <a:p>
            <a:pPr marL="895350" lvl="1" indent="-457200">
              <a:spcBef>
                <a:spcPts val="0"/>
              </a:spcBef>
              <a:buClr>
                <a:schemeClr val="dk1"/>
              </a:buClr>
              <a:buSzPct val="100000"/>
            </a:pPr>
            <a:r>
              <a:rPr lang="en" dirty="0" smtClean="0"/>
              <a:t>But not helpful for some math families</a:t>
            </a:r>
            <a:r>
              <a:rPr lang="en-US" dirty="0" smtClean="0"/>
              <a:t> (e.g. RBM-2)</a:t>
            </a:r>
            <a:endParaRPr lang="en" dirty="0" smtClean="0"/>
          </a:p>
          <a:p>
            <a:pPr marL="895350" lvl="1" indent="-457200">
              <a:spcBef>
                <a:spcPts val="0"/>
              </a:spcBef>
              <a:buClr>
                <a:schemeClr val="dk1"/>
              </a:buClr>
              <a:buSzPct val="100000"/>
            </a:pPr>
            <a:r>
              <a:rPr lang="en" dirty="0" smtClean="0"/>
              <a:t>Some formulae useful for ML problems</a:t>
            </a:r>
          </a:p>
          <a:p>
            <a:pPr marL="1295400" lvl="2" indent="-457200">
              <a:spcBef>
                <a:spcPts val="0"/>
              </a:spcBef>
              <a:buClr>
                <a:schemeClr val="dk1"/>
              </a:buClr>
              <a:buSzPct val="100000"/>
            </a:pPr>
            <a:r>
              <a:rPr lang="en" dirty="0" smtClean="0"/>
              <a:t>E.g. closed-form dropout or partition function approximation</a:t>
            </a:r>
          </a:p>
          <a:p>
            <a:pPr lvl="0">
              <a:spcBef>
                <a:spcPts val="0"/>
              </a:spcBef>
              <a:buNone/>
            </a:pPr>
            <a:endParaRPr lang="en" dirty="0" smtClean="0"/>
          </a:p>
          <a:p>
            <a:pPr marL="495300" indent="-457200">
              <a:spcBef>
                <a:spcPts val="0"/>
              </a:spcBef>
              <a:buClr>
                <a:schemeClr val="dk1"/>
              </a:buClr>
              <a:buSzPct val="100000"/>
            </a:pPr>
            <a:r>
              <a:rPr lang="en" dirty="0" smtClean="0"/>
              <a:t>Neural nets able to map computational expressions to continuous vectors</a:t>
            </a:r>
          </a:p>
          <a:p>
            <a:pPr marL="895350" lvl="1" indent="-457200">
              <a:spcBef>
                <a:spcPts val="0"/>
              </a:spcBef>
              <a:buClr>
                <a:schemeClr val="dk1"/>
              </a:buClr>
              <a:buSzPct val="100000"/>
            </a:pPr>
            <a:r>
              <a:rPr lang="en-US" dirty="0" smtClean="0"/>
              <a:t>Not a natural domain for neural nets</a:t>
            </a:r>
            <a:endParaRPr lang="en" dirty="0" smtClean="0"/>
          </a:p>
          <a:p>
            <a:pPr marL="895350" lvl="1" indent="-457200">
              <a:spcBef>
                <a:spcPts val="0"/>
              </a:spcBef>
              <a:buClr>
                <a:schemeClr val="dk1"/>
              </a:buClr>
              <a:buSzPct val="100000"/>
            </a:pPr>
            <a:endParaRPr lang="en" dirty="0"/>
          </a:p>
          <a:p>
            <a:pPr marL="495300" indent="-457200">
              <a:spcBef>
                <a:spcPts val="0"/>
              </a:spcBef>
              <a:buClr>
                <a:schemeClr val="dk1"/>
              </a:buClr>
              <a:buSzPct val="100000"/>
            </a:pPr>
            <a:r>
              <a:rPr lang="en" dirty="0" smtClean="0"/>
              <a:t>Curriculum learning crucial technique</a:t>
            </a:r>
          </a:p>
          <a:p>
            <a:pPr marL="895350" lvl="1" indent="-457200">
              <a:spcBef>
                <a:spcPts val="0"/>
              </a:spcBef>
              <a:buClr>
                <a:schemeClr val="dk1"/>
              </a:buClr>
              <a:buSzPct val="100000"/>
            </a:pPr>
            <a:r>
              <a:rPr lang="en" dirty="0" smtClean="0"/>
              <a:t>Learn from solutions to simple expressions</a:t>
            </a:r>
          </a:p>
          <a:p>
            <a:pPr marL="895350" lvl="1" indent="-457200">
              <a:spcBef>
                <a:spcPts val="0"/>
              </a:spcBef>
              <a:buClr>
                <a:schemeClr val="dk1"/>
              </a:buClr>
              <a:buSzPct val="100000"/>
            </a:pPr>
            <a:endParaRPr lang="en" dirty="0"/>
          </a:p>
          <a:p>
            <a:endParaRPr lang="en-US" dirty="0"/>
          </a:p>
        </p:txBody>
      </p:sp>
      <p:cxnSp>
        <p:nvCxnSpPr>
          <p:cNvPr id="4" name="Straight Connector 3"/>
          <p:cNvCxnSpPr/>
          <p:nvPr/>
        </p:nvCxnSpPr>
        <p:spPr>
          <a:xfrm>
            <a:off x="296882" y="1146810"/>
            <a:ext cx="8621486" cy="0"/>
          </a:xfrm>
          <a:prstGeom prst="line">
            <a:avLst/>
          </a:prstGeom>
          <a:ln w="50800" cap="rnd">
            <a:solidFill>
              <a:srgbClr val="CF930B"/>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6800957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Future Work</a:t>
            </a:r>
            <a:endParaRPr lang="en-US" dirty="0"/>
          </a:p>
        </p:txBody>
      </p:sp>
      <p:sp>
        <p:nvSpPr>
          <p:cNvPr id="3" name="Content Placeholder 2"/>
          <p:cNvSpPr>
            <a:spLocks noGrp="1"/>
          </p:cNvSpPr>
          <p:nvPr>
            <p:ph idx="1"/>
          </p:nvPr>
        </p:nvSpPr>
        <p:spPr>
          <a:xfrm>
            <a:off x="457200" y="1600200"/>
            <a:ext cx="8534400" cy="4759960"/>
          </a:xfrm>
        </p:spPr>
        <p:txBody>
          <a:bodyPr>
            <a:normAutofit fontScale="70000" lnSpcReduction="20000"/>
          </a:bodyPr>
          <a:lstStyle/>
          <a:p>
            <a:r>
              <a:rPr lang="en-US" sz="4100" dirty="0" smtClean="0"/>
              <a:t>Try techniques in super-compilers</a:t>
            </a:r>
          </a:p>
          <a:p>
            <a:pPr lvl="1"/>
            <a:r>
              <a:rPr lang="en-US" sz="3600" dirty="0" smtClean="0"/>
              <a:t>Compilers that replace code with more efficient versions</a:t>
            </a:r>
          </a:p>
          <a:p>
            <a:pPr lvl="1"/>
            <a:endParaRPr lang="en-US" sz="3600" dirty="0" smtClean="0"/>
          </a:p>
          <a:p>
            <a:r>
              <a:rPr lang="en-US" sz="4000" dirty="0" smtClean="0"/>
              <a:t>Extend grammar to explore more general expressions</a:t>
            </a:r>
            <a:endParaRPr lang="en-US" sz="4000" dirty="0"/>
          </a:p>
          <a:p>
            <a:pPr lvl="1"/>
            <a:endParaRPr lang="en-US" sz="3600" dirty="0" smtClean="0"/>
          </a:p>
          <a:p>
            <a:endParaRPr lang="en-US" sz="3600" dirty="0"/>
          </a:p>
          <a:p>
            <a:r>
              <a:rPr lang="en-US" sz="4100" dirty="0" smtClean="0"/>
              <a:t>Apply Deep Learning to other AI problems</a:t>
            </a:r>
          </a:p>
          <a:p>
            <a:pPr marL="0" indent="0">
              <a:buNone/>
            </a:pPr>
            <a:endParaRPr lang="en-US" dirty="0"/>
          </a:p>
          <a:p>
            <a:endParaRPr lang="en-US" dirty="0" smtClean="0"/>
          </a:p>
          <a:p>
            <a:endParaRPr lang="en-US" dirty="0"/>
          </a:p>
          <a:p>
            <a:r>
              <a:rPr lang="en-US" dirty="0" smtClean="0"/>
              <a:t>Paper appearing at NIPS 2014</a:t>
            </a:r>
          </a:p>
          <a:p>
            <a:r>
              <a:rPr lang="en" dirty="0" smtClean="0"/>
              <a:t>Code: </a:t>
            </a:r>
            <a:r>
              <a:rPr lang="en" dirty="0" smtClean="0">
                <a:latin typeface="Courier"/>
                <a:cs typeface="Courier"/>
                <a:hlinkClick r:id="rId2"/>
              </a:rPr>
              <a:t>https://github.com/kkurach/math_learning</a:t>
            </a:r>
            <a:endParaRPr lang="en" dirty="0" smtClean="0">
              <a:latin typeface="Courier"/>
              <a:cs typeface="Courier"/>
            </a:endParaRPr>
          </a:p>
          <a:p>
            <a:pPr marL="0" indent="0">
              <a:buNone/>
            </a:pPr>
            <a:endParaRPr lang="en-US" dirty="0" smtClean="0"/>
          </a:p>
        </p:txBody>
      </p:sp>
      <p:cxnSp>
        <p:nvCxnSpPr>
          <p:cNvPr id="4" name="Straight Connector 3"/>
          <p:cNvCxnSpPr/>
          <p:nvPr/>
        </p:nvCxnSpPr>
        <p:spPr>
          <a:xfrm>
            <a:off x="296882" y="1146810"/>
            <a:ext cx="8621486" cy="0"/>
          </a:xfrm>
          <a:prstGeom prst="line">
            <a:avLst/>
          </a:prstGeom>
          <a:ln w="50800" cap="rnd">
            <a:solidFill>
              <a:srgbClr val="CF930B"/>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64515179"/>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END</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130273376"/>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Sym_k</a:t>
            </a:r>
            <a:endParaRPr lang="en-US" dirty="0"/>
          </a:p>
        </p:txBody>
      </p:sp>
      <p:pic>
        <p:nvPicPr>
          <p:cNvPr id="4" name="Picture 3" descr="sym.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2747" y="1390915"/>
            <a:ext cx="6311900" cy="5219700"/>
          </a:xfrm>
          <a:prstGeom prst="rect">
            <a:avLst/>
          </a:prstGeom>
        </p:spPr>
      </p:pic>
    </p:spTree>
    <p:extLst>
      <p:ext uri="{BB962C8B-B14F-4D97-AF65-F5344CB8AC3E}">
        <p14:creationId xmlns:p14="http://schemas.microsoft.com/office/powerpoint/2010/main" val="1826935379"/>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RNN Pre-Training</a:t>
            </a:r>
            <a:endParaRPr lang="en-US" dirty="0"/>
          </a:p>
        </p:txBody>
      </p:sp>
      <p:pic>
        <p:nvPicPr>
          <p:cNvPr id="7" name="Picture 6"/>
          <p:cNvPicPr>
            <a:picLocks noChangeAspect="1"/>
          </p:cNvPicPr>
          <p:nvPr/>
        </p:nvPicPr>
        <p:blipFill>
          <a:blip r:embed="rId2"/>
          <a:stretch>
            <a:fillRect/>
          </a:stretch>
        </p:blipFill>
        <p:spPr>
          <a:xfrm>
            <a:off x="101600" y="3799840"/>
            <a:ext cx="8909323" cy="1198880"/>
          </a:xfrm>
          <a:prstGeom prst="rect">
            <a:avLst/>
          </a:prstGeom>
        </p:spPr>
      </p:pic>
      <p:pic>
        <p:nvPicPr>
          <p:cNvPr id="10" name="Picture 9"/>
          <p:cNvPicPr>
            <a:picLocks noChangeAspect="1"/>
          </p:cNvPicPr>
          <p:nvPr/>
        </p:nvPicPr>
        <p:blipFill>
          <a:blip r:embed="rId3"/>
          <a:stretch>
            <a:fillRect/>
          </a:stretch>
        </p:blipFill>
        <p:spPr>
          <a:xfrm>
            <a:off x="607060" y="5628640"/>
            <a:ext cx="7639948" cy="1000760"/>
          </a:xfrm>
          <a:prstGeom prst="rect">
            <a:avLst/>
          </a:prstGeom>
        </p:spPr>
      </p:pic>
      <p:sp>
        <p:nvSpPr>
          <p:cNvPr id="11" name="Content Placeholder 10"/>
          <p:cNvSpPr>
            <a:spLocks noGrp="1"/>
          </p:cNvSpPr>
          <p:nvPr>
            <p:ph idx="1"/>
          </p:nvPr>
        </p:nvSpPr>
        <p:spPr>
          <a:xfrm>
            <a:off x="457200" y="1397000"/>
            <a:ext cx="8229600" cy="1864359"/>
          </a:xfrm>
        </p:spPr>
        <p:txBody>
          <a:bodyPr>
            <a:normAutofit fontScale="77500" lnSpcReduction="20000"/>
          </a:bodyPr>
          <a:lstStyle/>
          <a:p>
            <a:r>
              <a:rPr lang="en-US" dirty="0" smtClean="0"/>
              <a:t>Training data: for each degree find groups of equivalent expressions (exhaustive search)</a:t>
            </a:r>
          </a:p>
          <a:p>
            <a:r>
              <a:rPr lang="en-US" dirty="0" smtClean="0"/>
              <a:t>Label each group as a different class</a:t>
            </a:r>
          </a:p>
          <a:p>
            <a:r>
              <a:rPr lang="en-US" dirty="0" smtClean="0"/>
              <a:t>Add </a:t>
            </a:r>
            <a:r>
              <a:rPr lang="en-US" dirty="0" err="1" smtClean="0"/>
              <a:t>softmax</a:t>
            </a:r>
            <a:r>
              <a:rPr lang="en-US" dirty="0" smtClean="0"/>
              <a:t> classifier to RNN and train with cross-entropy loss</a:t>
            </a:r>
            <a:endParaRPr lang="en-US" dirty="0"/>
          </a:p>
        </p:txBody>
      </p:sp>
      <p:sp>
        <p:nvSpPr>
          <p:cNvPr id="12" name="Rectangle 11"/>
          <p:cNvSpPr/>
          <p:nvPr/>
        </p:nvSpPr>
        <p:spPr>
          <a:xfrm>
            <a:off x="98135" y="3295134"/>
            <a:ext cx="4561502" cy="477054"/>
          </a:xfrm>
          <a:prstGeom prst="rect">
            <a:avLst/>
          </a:prstGeom>
        </p:spPr>
        <p:txBody>
          <a:bodyPr wrap="none">
            <a:spAutoFit/>
          </a:bodyPr>
          <a:lstStyle/>
          <a:p>
            <a:r>
              <a:rPr lang="en-US" sz="2500" dirty="0" smtClean="0">
                <a:solidFill>
                  <a:prstClr val="black"/>
                </a:solidFill>
                <a:latin typeface="Adobe Caslon Pro"/>
                <a:cs typeface="Adobe Caslon Pro"/>
              </a:rPr>
              <a:t>Training examples for degree k=6:</a:t>
            </a:r>
            <a:endParaRPr lang="en-US" dirty="0"/>
          </a:p>
        </p:txBody>
      </p:sp>
      <p:sp>
        <p:nvSpPr>
          <p:cNvPr id="13" name="Rectangle 12"/>
          <p:cNvSpPr/>
          <p:nvPr/>
        </p:nvSpPr>
        <p:spPr>
          <a:xfrm>
            <a:off x="159095" y="5215374"/>
            <a:ext cx="1200969" cy="477054"/>
          </a:xfrm>
          <a:prstGeom prst="rect">
            <a:avLst/>
          </a:prstGeom>
        </p:spPr>
        <p:txBody>
          <a:bodyPr wrap="none">
            <a:spAutoFit/>
          </a:bodyPr>
          <a:lstStyle/>
          <a:p>
            <a:r>
              <a:rPr lang="en-US" sz="2500" dirty="0" smtClean="0">
                <a:solidFill>
                  <a:prstClr val="black"/>
                </a:solidFill>
                <a:latin typeface="Adobe Caslon Pro"/>
                <a:cs typeface="Adobe Caslon Pro"/>
              </a:rPr>
              <a:t>Results:</a:t>
            </a:r>
            <a:endParaRPr lang="en-US" dirty="0"/>
          </a:p>
        </p:txBody>
      </p:sp>
      <p:cxnSp>
        <p:nvCxnSpPr>
          <p:cNvPr id="14" name="Straight Connector 13"/>
          <p:cNvCxnSpPr/>
          <p:nvPr/>
        </p:nvCxnSpPr>
        <p:spPr>
          <a:xfrm>
            <a:off x="296882" y="1146810"/>
            <a:ext cx="8621486" cy="0"/>
          </a:xfrm>
          <a:prstGeom prst="line">
            <a:avLst/>
          </a:prstGeom>
          <a:ln w="50800" cap="rnd">
            <a:solidFill>
              <a:srgbClr val="CF930B"/>
            </a:solidFill>
            <a:prstDash val="sysDot"/>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132080" y="3319663"/>
            <a:ext cx="8900160" cy="171969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0" y="5281245"/>
            <a:ext cx="8900160" cy="14224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Oval 2"/>
          <p:cNvSpPr/>
          <p:nvPr/>
        </p:nvSpPr>
        <p:spPr>
          <a:xfrm>
            <a:off x="6652846" y="5597769"/>
            <a:ext cx="1563077" cy="615462"/>
          </a:xfrm>
          <a:prstGeom prst="ellipse">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953870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3"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6184"/>
            <a:ext cx="8229600" cy="1143000"/>
          </a:xfrm>
        </p:spPr>
        <p:txBody>
          <a:bodyPr/>
          <a:lstStyle/>
          <a:p>
            <a:r>
              <a:rPr lang="en-US" dirty="0" smtClean="0"/>
              <a:t>Toy Example</a:t>
            </a:r>
            <a:endParaRPr lang="en-US" dirty="0"/>
          </a:p>
        </p:txBody>
      </p:sp>
      <p:sp>
        <p:nvSpPr>
          <p:cNvPr id="5" name="Shape 49"/>
          <p:cNvSpPr txBox="1">
            <a:spLocks/>
          </p:cNvSpPr>
          <p:nvPr/>
        </p:nvSpPr>
        <p:spPr>
          <a:xfrm>
            <a:off x="497550" y="2889515"/>
            <a:ext cx="8229600" cy="671767"/>
          </a:xfrm>
          <a:prstGeom prst="rect">
            <a:avLst/>
          </a:prstGeom>
        </p:spPr>
        <p:txBody>
          <a:bodyPr vert="horz" lIns="91425" tIns="91425" rIns="91425" bIns="91425" rtl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Adobe Caslon Pro"/>
                <a:ea typeface="+mn-ea"/>
                <a:cs typeface="Adobe Caslon Pro"/>
              </a:defRPr>
            </a:lvl1pPr>
            <a:lvl2pPr marL="742950" indent="-285750" algn="l" defTabSz="457200" rtl="0" eaLnBrk="1" latinLnBrk="0" hangingPunct="1">
              <a:spcBef>
                <a:spcPct val="20000"/>
              </a:spcBef>
              <a:buFont typeface="Arial"/>
              <a:buChar char="–"/>
              <a:defRPr sz="2800" kern="1200">
                <a:solidFill>
                  <a:schemeClr val="tx1"/>
                </a:solidFill>
                <a:latin typeface="Adobe Caslon Pro"/>
                <a:ea typeface="+mn-ea"/>
                <a:cs typeface="Adobe Caslon Pro"/>
              </a:defRPr>
            </a:lvl2pPr>
            <a:lvl3pPr marL="1143000" indent="-228600" algn="l" defTabSz="457200" rtl="0" eaLnBrk="1" latinLnBrk="0" hangingPunct="1">
              <a:spcBef>
                <a:spcPct val="20000"/>
              </a:spcBef>
              <a:buFont typeface="Arial"/>
              <a:buChar char="•"/>
              <a:defRPr sz="2400" kern="1200">
                <a:solidFill>
                  <a:schemeClr val="tx1"/>
                </a:solidFill>
                <a:latin typeface="Adobe Caslon Pro"/>
                <a:ea typeface="+mn-ea"/>
                <a:cs typeface="Adobe Caslon Pro"/>
              </a:defRPr>
            </a:lvl3pPr>
            <a:lvl4pPr marL="1600200" indent="-228600" algn="l" defTabSz="457200" rtl="0" eaLnBrk="1" latinLnBrk="0" hangingPunct="1">
              <a:spcBef>
                <a:spcPct val="20000"/>
              </a:spcBef>
              <a:buFont typeface="Arial"/>
              <a:buChar char="–"/>
              <a:defRPr sz="2000" kern="1200">
                <a:solidFill>
                  <a:schemeClr val="tx1"/>
                </a:solidFill>
                <a:latin typeface="Adobe Caslon Pro"/>
                <a:ea typeface="+mn-ea"/>
                <a:cs typeface="Adobe Caslon Pro"/>
              </a:defRPr>
            </a:lvl4pPr>
            <a:lvl5pPr marL="2057400" indent="-228600" algn="l" defTabSz="457200" rtl="0" eaLnBrk="1" latinLnBrk="0" hangingPunct="1">
              <a:spcBef>
                <a:spcPct val="20000"/>
              </a:spcBef>
              <a:buFont typeface="Arial"/>
              <a:buChar char="»"/>
              <a:defRPr sz="2000" kern="1200">
                <a:solidFill>
                  <a:schemeClr val="tx1"/>
                </a:solidFill>
                <a:latin typeface="Adobe Caslon Pro"/>
                <a:ea typeface="+mn-ea"/>
                <a:cs typeface="Adobe Caslon Pro"/>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0"/>
              </a:spcBef>
              <a:buFont typeface="Arial"/>
              <a:buNone/>
            </a:pPr>
            <a:r>
              <a:rPr lang="en-US" dirty="0" smtClean="0"/>
              <a:t>Naive computation takes O(n</a:t>
            </a:r>
            <a:r>
              <a:rPr lang="en-US" baseline="30000" dirty="0" smtClean="0"/>
              <a:t>3</a:t>
            </a:r>
            <a:r>
              <a:rPr lang="en-US" dirty="0" smtClean="0"/>
              <a:t>): </a:t>
            </a:r>
          </a:p>
          <a:p>
            <a:pPr>
              <a:spcBef>
                <a:spcPts val="0"/>
              </a:spcBef>
              <a:buFont typeface="Arial"/>
              <a:buNone/>
            </a:pPr>
            <a:endParaRPr lang="en-US" dirty="0"/>
          </a:p>
        </p:txBody>
      </p:sp>
      <p:sp>
        <p:nvSpPr>
          <p:cNvPr id="8" name="Shape 53"/>
          <p:cNvSpPr txBox="1"/>
          <p:nvPr/>
        </p:nvSpPr>
        <p:spPr>
          <a:xfrm>
            <a:off x="497549" y="1253925"/>
            <a:ext cx="7159069" cy="1129500"/>
          </a:xfrm>
          <a:prstGeom prst="rect">
            <a:avLst/>
          </a:prstGeom>
          <a:noFill/>
          <a:ln>
            <a:noFill/>
          </a:ln>
        </p:spPr>
        <p:txBody>
          <a:bodyPr lIns="91425" tIns="91425" rIns="91425" bIns="91425" anchor="t" anchorCtr="0">
            <a:noAutofit/>
          </a:bodyPr>
          <a:lstStyle/>
          <a:p>
            <a:pPr lvl="0" rtl="0">
              <a:spcBef>
                <a:spcPts val="0"/>
              </a:spcBef>
              <a:buNone/>
            </a:pPr>
            <a:r>
              <a:rPr lang="en-US" sz="3200" dirty="0">
                <a:latin typeface="Adobe Caslon Pro"/>
                <a:cs typeface="Adobe Caslon Pro"/>
              </a:rPr>
              <a:t>C</a:t>
            </a:r>
            <a:r>
              <a:rPr lang="en" sz="3200" dirty="0" smtClean="0">
                <a:latin typeface="Adobe Caslon Pro"/>
                <a:cs typeface="Adobe Caslon Pro"/>
              </a:rPr>
              <a:t>onsider </a:t>
            </a:r>
            <a:r>
              <a:rPr lang="en" sz="3200" dirty="0">
                <a:latin typeface="Adobe Caslon Pro"/>
                <a:cs typeface="Adobe Caslon Pro"/>
              </a:rPr>
              <a:t>two matrices </a:t>
            </a:r>
            <a:r>
              <a:rPr lang="en" sz="3200" dirty="0" smtClean="0">
                <a:latin typeface="Adobe Caslon Pro"/>
                <a:cs typeface="Adobe Caslon Pro"/>
              </a:rPr>
              <a:t>A</a:t>
            </a:r>
            <a:r>
              <a:rPr lang="en-US" sz="3200" dirty="0" smtClean="0">
                <a:latin typeface="Adobe Caslon Pro"/>
                <a:cs typeface="Adobe Caslon Pro"/>
              </a:rPr>
              <a:t> and</a:t>
            </a:r>
            <a:r>
              <a:rPr lang="en" sz="3200" dirty="0" smtClean="0">
                <a:latin typeface="Adobe Caslon Pro"/>
                <a:cs typeface="Adobe Caslon Pro"/>
              </a:rPr>
              <a:t> B</a:t>
            </a:r>
            <a:r>
              <a:rPr lang="en-US" sz="3200" dirty="0" smtClean="0">
                <a:latin typeface="Adobe Caslon Pro"/>
                <a:cs typeface="Adobe Caslon Pro"/>
              </a:rPr>
              <a:t>:</a:t>
            </a:r>
            <a:endParaRPr lang="en" sz="3200" dirty="0">
              <a:latin typeface="Adobe Caslon Pro"/>
              <a:cs typeface="Adobe Caslon Pro"/>
            </a:endParaRPr>
          </a:p>
        </p:txBody>
      </p:sp>
      <p:pic>
        <p:nvPicPr>
          <p:cNvPr id="9" name="Shape 54"/>
          <p:cNvPicPr preferRelativeResize="0"/>
          <p:nvPr/>
        </p:nvPicPr>
        <p:blipFill>
          <a:blip r:embed="rId2">
            <a:alphaModFix/>
          </a:blip>
          <a:stretch>
            <a:fillRect/>
          </a:stretch>
        </p:blipFill>
        <p:spPr>
          <a:xfrm>
            <a:off x="937937" y="2000346"/>
            <a:ext cx="7348828" cy="679099"/>
          </a:xfrm>
          <a:prstGeom prst="rect">
            <a:avLst/>
          </a:prstGeom>
          <a:noFill/>
          <a:ln>
            <a:noFill/>
          </a:ln>
        </p:spPr>
      </p:pic>
      <p:cxnSp>
        <p:nvCxnSpPr>
          <p:cNvPr id="10" name="Straight Connector 9"/>
          <p:cNvCxnSpPr/>
          <p:nvPr/>
        </p:nvCxnSpPr>
        <p:spPr>
          <a:xfrm>
            <a:off x="296882" y="1146810"/>
            <a:ext cx="8621486" cy="0"/>
          </a:xfrm>
          <a:prstGeom prst="line">
            <a:avLst/>
          </a:prstGeom>
          <a:ln w="50800" cap="rnd">
            <a:solidFill>
              <a:srgbClr val="CF930B"/>
            </a:solidFill>
            <a:prstDash val="sysDot"/>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457200" y="4849452"/>
            <a:ext cx="5843374" cy="584776"/>
          </a:xfrm>
          <a:prstGeom prst="rect">
            <a:avLst/>
          </a:prstGeom>
        </p:spPr>
        <p:txBody>
          <a:bodyPr wrap="none">
            <a:spAutoFit/>
          </a:bodyPr>
          <a:lstStyle/>
          <a:p>
            <a:pPr lvl="0"/>
            <a:r>
              <a:rPr lang="en-US" sz="3200" dirty="0" smtClean="0">
                <a:solidFill>
                  <a:prstClr val="black"/>
                </a:solidFill>
                <a:latin typeface="Adobe Caslon Pro"/>
                <a:cs typeface="Adobe Caslon Pro"/>
              </a:rPr>
              <a:t>An equivalent O</a:t>
            </a:r>
            <a:r>
              <a:rPr lang="en-US" sz="3200" dirty="0">
                <a:solidFill>
                  <a:prstClr val="black"/>
                </a:solidFill>
                <a:latin typeface="Adobe Caslon Pro"/>
                <a:cs typeface="Adobe Caslon Pro"/>
              </a:rPr>
              <a:t>(</a:t>
            </a:r>
            <a:r>
              <a:rPr lang="en-US" sz="3200" dirty="0" smtClean="0">
                <a:solidFill>
                  <a:prstClr val="black"/>
                </a:solidFill>
                <a:latin typeface="Adobe Caslon Pro"/>
                <a:cs typeface="Adobe Caslon Pro"/>
              </a:rPr>
              <a:t>n</a:t>
            </a:r>
            <a:r>
              <a:rPr lang="en-US" sz="3200" baseline="30000" dirty="0" smtClean="0">
                <a:solidFill>
                  <a:prstClr val="black"/>
                </a:solidFill>
                <a:latin typeface="Adobe Caslon Pro"/>
                <a:cs typeface="Adobe Caslon Pro"/>
              </a:rPr>
              <a:t>2</a:t>
            </a:r>
            <a:r>
              <a:rPr lang="en-US" sz="3200" dirty="0">
                <a:solidFill>
                  <a:prstClr val="black"/>
                </a:solidFill>
                <a:latin typeface="Adobe Caslon Pro"/>
                <a:cs typeface="Adobe Caslon Pro"/>
              </a:rPr>
              <a:t>) </a:t>
            </a:r>
            <a:r>
              <a:rPr lang="en-US" sz="3200" dirty="0" smtClean="0">
                <a:solidFill>
                  <a:prstClr val="black"/>
                </a:solidFill>
                <a:latin typeface="Adobe Caslon Pro"/>
                <a:cs typeface="Adobe Caslon Pro"/>
              </a:rPr>
              <a:t>computation: </a:t>
            </a:r>
            <a:endParaRPr lang="en-US" sz="3200" dirty="0">
              <a:solidFill>
                <a:prstClr val="black"/>
              </a:solidFill>
              <a:latin typeface="Adobe Caslon Pro"/>
              <a:cs typeface="Adobe Caslon Pro"/>
            </a:endParaRPr>
          </a:p>
        </p:txBody>
      </p:sp>
      <p:pic>
        <p:nvPicPr>
          <p:cNvPr id="14" name="Picture 13" descr="example1_op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4929" y="5434228"/>
            <a:ext cx="6426596" cy="1338448"/>
          </a:xfrm>
          <a:prstGeom prst="rect">
            <a:avLst/>
          </a:prstGeom>
        </p:spPr>
      </p:pic>
      <p:pic>
        <p:nvPicPr>
          <p:cNvPr id="15" name="Picture 14" descr="example1_brut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26005" y="3523374"/>
            <a:ext cx="5244659" cy="1431355"/>
          </a:xfrm>
          <a:prstGeom prst="rect">
            <a:avLst/>
          </a:prstGeom>
        </p:spPr>
      </p:pic>
      <p:sp>
        <p:nvSpPr>
          <p:cNvPr id="11" name="Rectangle 10"/>
          <p:cNvSpPr/>
          <p:nvPr/>
        </p:nvSpPr>
        <p:spPr>
          <a:xfrm>
            <a:off x="314634" y="4977753"/>
            <a:ext cx="8007209" cy="202291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0904371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Discovering Efficient Identities</a:t>
            </a:r>
            <a:endParaRPr lang="en-US" dirty="0"/>
          </a:p>
        </p:txBody>
      </p:sp>
      <p:sp>
        <p:nvSpPr>
          <p:cNvPr id="3" name="Content Placeholder 2"/>
          <p:cNvSpPr>
            <a:spLocks noGrp="1"/>
          </p:cNvSpPr>
          <p:nvPr>
            <p:ph idx="1"/>
          </p:nvPr>
        </p:nvSpPr>
        <p:spPr/>
        <p:txBody>
          <a:bodyPr/>
          <a:lstStyle/>
          <a:p>
            <a:r>
              <a:rPr lang="en-US" dirty="0" smtClean="0"/>
              <a:t>Define a grammar G of operators</a:t>
            </a:r>
          </a:p>
          <a:p>
            <a:r>
              <a:rPr lang="en-US" dirty="0" smtClean="0"/>
              <a:t>Given some target expression T within the domain of G</a:t>
            </a:r>
          </a:p>
          <a:p>
            <a:pPr lvl="1"/>
            <a:r>
              <a:rPr lang="en-US" dirty="0" smtClean="0"/>
              <a:t>E.g.      </a:t>
            </a:r>
            <a:r>
              <a:rPr lang="en-US" dirty="0" smtClean="0">
                <a:latin typeface="Courier"/>
                <a:cs typeface="Courier"/>
              </a:rPr>
              <a:t>sum(sum(A*B,2),1)</a:t>
            </a:r>
          </a:p>
          <a:p>
            <a:pPr lvl="1"/>
            <a:endParaRPr lang="en-US" dirty="0"/>
          </a:p>
          <a:p>
            <a:r>
              <a:rPr lang="en-US" dirty="0" smtClean="0"/>
              <a:t>Find an identical expression that has lower computational complexity</a:t>
            </a:r>
          </a:p>
          <a:p>
            <a:pPr lvl="1"/>
            <a:r>
              <a:rPr lang="en-US" dirty="0" smtClean="0"/>
              <a:t>i.e. avoids high complexity operators</a:t>
            </a:r>
          </a:p>
          <a:p>
            <a:endParaRPr lang="en-US" dirty="0"/>
          </a:p>
          <a:p>
            <a:endParaRPr lang="en-US" dirty="0"/>
          </a:p>
        </p:txBody>
      </p:sp>
      <p:cxnSp>
        <p:nvCxnSpPr>
          <p:cNvPr id="4" name="Straight Connector 3"/>
          <p:cNvCxnSpPr/>
          <p:nvPr/>
        </p:nvCxnSpPr>
        <p:spPr>
          <a:xfrm>
            <a:off x="296882" y="1146810"/>
            <a:ext cx="8621486" cy="0"/>
          </a:xfrm>
          <a:prstGeom prst="line">
            <a:avLst/>
          </a:prstGeom>
          <a:ln w="50800" cap="rnd">
            <a:solidFill>
              <a:srgbClr val="CF930B"/>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9919505"/>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Overview</a:t>
            </a:r>
            <a:endParaRPr lang="en-US" dirty="0"/>
          </a:p>
        </p:txBody>
      </p:sp>
      <p:sp>
        <p:nvSpPr>
          <p:cNvPr id="3" name="Content Placeholder 2"/>
          <p:cNvSpPr>
            <a:spLocks noGrp="1"/>
          </p:cNvSpPr>
          <p:nvPr>
            <p:ph idx="1"/>
          </p:nvPr>
        </p:nvSpPr>
        <p:spPr/>
        <p:txBody>
          <a:bodyPr/>
          <a:lstStyle/>
          <a:p>
            <a:r>
              <a:rPr lang="en-US" dirty="0" smtClean="0">
                <a:solidFill>
                  <a:srgbClr val="FF0000"/>
                </a:solidFill>
              </a:rPr>
              <a:t>Representation of math expressions</a:t>
            </a:r>
          </a:p>
          <a:p>
            <a:endParaRPr lang="en-US" dirty="0"/>
          </a:p>
          <a:p>
            <a:r>
              <a:rPr lang="en-US" dirty="0" smtClean="0"/>
              <a:t>Searching over expressions</a:t>
            </a:r>
          </a:p>
          <a:p>
            <a:pPr marL="457200" lvl="1" indent="0">
              <a:buNone/>
            </a:pPr>
            <a:endParaRPr lang="en-US" dirty="0"/>
          </a:p>
          <a:p>
            <a:r>
              <a:rPr lang="en-US" dirty="0" smtClean="0"/>
              <a:t>Distributed representation of expressions using a recursive neural network</a:t>
            </a:r>
            <a:endParaRPr lang="en-US" dirty="0"/>
          </a:p>
        </p:txBody>
      </p:sp>
      <p:cxnSp>
        <p:nvCxnSpPr>
          <p:cNvPr id="4" name="Straight Connector 3"/>
          <p:cNvCxnSpPr/>
          <p:nvPr/>
        </p:nvCxnSpPr>
        <p:spPr>
          <a:xfrm>
            <a:off x="296882" y="1146810"/>
            <a:ext cx="8621486" cy="0"/>
          </a:xfrm>
          <a:prstGeom prst="line">
            <a:avLst/>
          </a:prstGeom>
          <a:ln w="50800" cap="rnd">
            <a:solidFill>
              <a:srgbClr val="CF930B"/>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15217305"/>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Grammar Rules</a:t>
            </a:r>
            <a:endParaRPr lang="en-US" dirty="0"/>
          </a:p>
        </p:txBody>
      </p:sp>
      <p:sp>
        <p:nvSpPr>
          <p:cNvPr id="3" name="Content Placeholder 2"/>
          <p:cNvSpPr>
            <a:spLocks noGrp="1"/>
          </p:cNvSpPr>
          <p:nvPr>
            <p:ph idx="1"/>
          </p:nvPr>
        </p:nvSpPr>
        <p:spPr/>
        <p:txBody>
          <a:bodyPr>
            <a:normAutofit fontScale="92500"/>
          </a:bodyPr>
          <a:lstStyle/>
          <a:p>
            <a:r>
              <a:rPr lang="en-US" dirty="0" smtClean="0"/>
              <a:t>Matrix-matrix multiply    	</a:t>
            </a:r>
            <a:r>
              <a:rPr lang="en-US" dirty="0" smtClean="0">
                <a:latin typeface="Courier"/>
                <a:cs typeface="Courier"/>
              </a:rPr>
              <a:t>X * Y</a:t>
            </a:r>
          </a:p>
          <a:p>
            <a:r>
              <a:rPr lang="en-US" dirty="0" smtClean="0"/>
              <a:t>Matrix-vector multiply     	</a:t>
            </a:r>
            <a:r>
              <a:rPr lang="en-US" dirty="0" smtClean="0">
                <a:latin typeface="Courier"/>
                <a:cs typeface="Courier"/>
              </a:rPr>
              <a:t>X * y</a:t>
            </a:r>
          </a:p>
          <a:p>
            <a:r>
              <a:rPr lang="en-US" dirty="0" smtClean="0"/>
              <a:t>Matrix-element multiply 		</a:t>
            </a:r>
            <a:r>
              <a:rPr lang="en-US" dirty="0" smtClean="0">
                <a:latin typeface="Courier"/>
                <a:cs typeface="Courier"/>
              </a:rPr>
              <a:t>X .* Y</a:t>
            </a:r>
          </a:p>
          <a:p>
            <a:r>
              <a:rPr lang="en-US" dirty="0" smtClean="0"/>
              <a:t>Matrix transpose						</a:t>
            </a:r>
            <a:r>
              <a:rPr lang="en-US" dirty="0" smtClean="0">
                <a:latin typeface="Courier"/>
                <a:cs typeface="Courier"/>
              </a:rPr>
              <a:t>X</a:t>
            </a:r>
            <a:r>
              <a:rPr lang="en-US" sz="3900" b="1" baseline="30000" dirty="0" smtClean="0">
                <a:latin typeface="Courier"/>
                <a:cs typeface="Courier"/>
              </a:rPr>
              <a:t>’</a:t>
            </a:r>
            <a:endParaRPr lang="en-US" b="1" baseline="30000" dirty="0" smtClean="0">
              <a:latin typeface="Courier"/>
              <a:cs typeface="Courier"/>
            </a:endParaRPr>
          </a:p>
          <a:p>
            <a:r>
              <a:rPr lang="en-US" dirty="0" smtClean="0"/>
              <a:t>Column-sum								</a:t>
            </a:r>
            <a:r>
              <a:rPr lang="en-US" dirty="0" smtClean="0">
                <a:latin typeface="Courier"/>
                <a:cs typeface="Courier"/>
              </a:rPr>
              <a:t>sum(X,1)</a:t>
            </a:r>
          </a:p>
          <a:p>
            <a:r>
              <a:rPr lang="en-US" dirty="0" smtClean="0"/>
              <a:t>Row-sum										</a:t>
            </a:r>
            <a:r>
              <a:rPr lang="en-US" dirty="0" smtClean="0">
                <a:latin typeface="Courier"/>
                <a:cs typeface="Courier"/>
              </a:rPr>
              <a:t>sum(X,2)</a:t>
            </a:r>
          </a:p>
          <a:p>
            <a:r>
              <a:rPr lang="en-US" dirty="0" smtClean="0"/>
              <a:t>Column-repeat							</a:t>
            </a:r>
            <a:r>
              <a:rPr lang="en-US" dirty="0" err="1" smtClean="0">
                <a:latin typeface="Courier"/>
                <a:cs typeface="Courier"/>
              </a:rPr>
              <a:t>repmat</a:t>
            </a:r>
            <a:r>
              <a:rPr lang="en-US" dirty="0" smtClean="0">
                <a:latin typeface="Courier"/>
                <a:cs typeface="Courier"/>
              </a:rPr>
              <a:t>(X,1,m)</a:t>
            </a:r>
          </a:p>
          <a:p>
            <a:r>
              <a:rPr lang="en-US" dirty="0" smtClean="0"/>
              <a:t>Row-repeat										</a:t>
            </a:r>
            <a:r>
              <a:rPr lang="en-US" dirty="0" err="1" smtClean="0">
                <a:latin typeface="Courier"/>
                <a:cs typeface="Courier"/>
              </a:rPr>
              <a:t>repmat</a:t>
            </a:r>
            <a:r>
              <a:rPr lang="en-US" dirty="0" smtClean="0">
                <a:latin typeface="Courier"/>
                <a:cs typeface="Courier"/>
              </a:rPr>
              <a:t>(X,n,1)</a:t>
            </a:r>
          </a:p>
        </p:txBody>
      </p:sp>
      <p:cxnSp>
        <p:nvCxnSpPr>
          <p:cNvPr id="4" name="Straight Connector 3"/>
          <p:cNvCxnSpPr/>
          <p:nvPr/>
        </p:nvCxnSpPr>
        <p:spPr>
          <a:xfrm>
            <a:off x="296882" y="1146810"/>
            <a:ext cx="8621486" cy="0"/>
          </a:xfrm>
          <a:prstGeom prst="line">
            <a:avLst/>
          </a:prstGeom>
          <a:ln w="50800" cap="rnd">
            <a:solidFill>
              <a:srgbClr val="CF930B"/>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0306485"/>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Allowable Expressions</a:t>
            </a:r>
            <a:endParaRPr lang="en-US" dirty="0"/>
          </a:p>
        </p:txBody>
      </p:sp>
      <p:sp>
        <p:nvSpPr>
          <p:cNvPr id="3" name="Content Placeholder 2"/>
          <p:cNvSpPr>
            <a:spLocks noGrp="1"/>
          </p:cNvSpPr>
          <p:nvPr>
            <p:ph idx="1"/>
          </p:nvPr>
        </p:nvSpPr>
        <p:spPr/>
        <p:txBody>
          <a:bodyPr>
            <a:normAutofit lnSpcReduction="10000"/>
          </a:bodyPr>
          <a:lstStyle/>
          <a:p>
            <a:r>
              <a:rPr lang="en-US" dirty="0" smtClean="0"/>
              <a:t>Variables:  matrix or vector</a:t>
            </a:r>
          </a:p>
          <a:p>
            <a:r>
              <a:rPr lang="en-US" dirty="0" smtClean="0"/>
              <a:t>Result:  scalar</a:t>
            </a:r>
          </a:p>
          <a:p>
            <a:endParaRPr lang="en-US" dirty="0"/>
          </a:p>
          <a:p>
            <a:r>
              <a:rPr lang="en-US" dirty="0" smtClean="0"/>
              <a:t>Targets are homogenous polynomials</a:t>
            </a:r>
          </a:p>
          <a:p>
            <a:pPr lvl="1"/>
            <a:r>
              <a:rPr lang="en-US" dirty="0" smtClean="0"/>
              <a:t>i.e. only contain terms of same degree</a:t>
            </a:r>
          </a:p>
          <a:p>
            <a:pPr lvl="3"/>
            <a:r>
              <a:rPr lang="en-US" dirty="0" smtClean="0">
                <a:latin typeface="Courier"/>
                <a:cs typeface="Courier"/>
              </a:rPr>
              <a:t>(</a:t>
            </a:r>
            <a:r>
              <a:rPr lang="en-US" dirty="0" err="1" smtClean="0">
                <a:latin typeface="Courier"/>
                <a:cs typeface="Courier"/>
              </a:rPr>
              <a:t>ab</a:t>
            </a:r>
            <a:r>
              <a:rPr lang="en-US" dirty="0" smtClean="0">
                <a:latin typeface="Courier"/>
                <a:cs typeface="Courier"/>
              </a:rPr>
              <a:t> + a</a:t>
            </a:r>
            <a:r>
              <a:rPr lang="en-US" baseline="30000" dirty="0" smtClean="0">
                <a:latin typeface="Courier"/>
                <a:cs typeface="Courier"/>
              </a:rPr>
              <a:t>2</a:t>
            </a:r>
            <a:r>
              <a:rPr lang="en-US" dirty="0" smtClean="0">
                <a:latin typeface="Courier"/>
                <a:cs typeface="Courier"/>
              </a:rPr>
              <a:t> + ac)</a:t>
            </a:r>
            <a:r>
              <a:rPr lang="en-US" dirty="0" smtClean="0"/>
              <a:t> (all terms are degree 2)</a:t>
            </a:r>
          </a:p>
          <a:p>
            <a:pPr lvl="3"/>
            <a:r>
              <a:rPr lang="en-US" dirty="0" smtClean="0"/>
              <a:t>but not </a:t>
            </a:r>
            <a:r>
              <a:rPr lang="en-US" dirty="0" smtClean="0">
                <a:latin typeface="Courier"/>
                <a:cs typeface="Courier"/>
              </a:rPr>
              <a:t>(a</a:t>
            </a:r>
            <a:r>
              <a:rPr lang="en-US" baseline="30000" dirty="0" smtClean="0">
                <a:latin typeface="Courier"/>
                <a:cs typeface="Courier"/>
              </a:rPr>
              <a:t>2</a:t>
            </a:r>
            <a:r>
              <a:rPr lang="en-US" dirty="0" smtClean="0">
                <a:latin typeface="Courier"/>
                <a:cs typeface="Courier"/>
              </a:rPr>
              <a:t> +b)</a:t>
            </a:r>
            <a:r>
              <a:rPr lang="en-US" dirty="0" smtClean="0"/>
              <a:t> </a:t>
            </a:r>
            <a:endParaRPr lang="en-US" dirty="0"/>
          </a:p>
          <a:p>
            <a:endParaRPr lang="en-US" dirty="0"/>
          </a:p>
          <a:p>
            <a:r>
              <a:rPr lang="en-US" dirty="0" smtClean="0"/>
              <a:t>Still includes many useful expressions</a:t>
            </a:r>
            <a:endParaRPr lang="en-US" dirty="0"/>
          </a:p>
        </p:txBody>
      </p:sp>
      <p:cxnSp>
        <p:nvCxnSpPr>
          <p:cNvPr id="4" name="Straight Connector 3"/>
          <p:cNvCxnSpPr/>
          <p:nvPr/>
        </p:nvCxnSpPr>
        <p:spPr>
          <a:xfrm>
            <a:off x="296882" y="1146810"/>
            <a:ext cx="8621486" cy="0"/>
          </a:xfrm>
          <a:prstGeom prst="line">
            <a:avLst/>
          </a:prstGeom>
          <a:ln w="50800" cap="rnd">
            <a:solidFill>
              <a:srgbClr val="CF930B"/>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8120241"/>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11248</TotalTime>
  <Words>3350</Words>
  <Application>Microsoft Macintosh PowerPoint</Application>
  <PresentationFormat>On-screen Show (4:3)</PresentationFormat>
  <Paragraphs>393</Paragraphs>
  <Slides>47</Slides>
  <Notes>8</Notes>
  <HiddenSlides>0</HiddenSlides>
  <MMClips>0</MMClips>
  <ScaleCrop>false</ScaleCrop>
  <HeadingPairs>
    <vt:vector size="4" baseType="variant">
      <vt:variant>
        <vt:lpstr>Theme</vt:lpstr>
      </vt:variant>
      <vt:variant>
        <vt:i4>1</vt:i4>
      </vt:variant>
      <vt:variant>
        <vt:lpstr>Slide Titles</vt:lpstr>
      </vt:variant>
      <vt:variant>
        <vt:i4>47</vt:i4>
      </vt:variant>
    </vt:vector>
  </HeadingPairs>
  <TitlesOfParts>
    <vt:vector size="48" baseType="lpstr">
      <vt:lpstr>Office Theme</vt:lpstr>
      <vt:lpstr>PowerPoint Presentation</vt:lpstr>
      <vt:lpstr>Motivation</vt:lpstr>
      <vt:lpstr>The Combinatorial Explosion</vt:lpstr>
      <vt:lpstr>Math</vt:lpstr>
      <vt:lpstr>Toy Example</vt:lpstr>
      <vt:lpstr>Discovering Efficient Identities</vt:lpstr>
      <vt:lpstr>Overview</vt:lpstr>
      <vt:lpstr>Grammar Rules</vt:lpstr>
      <vt:lpstr>Allowable Expressions</vt:lpstr>
      <vt:lpstr>Example: Taylor Series Approximation</vt:lpstr>
      <vt:lpstr>Example: Taylor Series of RBM Partition Function </vt:lpstr>
      <vt:lpstr>Example: Taylor Series of RBM Partition Function </vt:lpstr>
      <vt:lpstr>Representing Symbolic Expressions</vt:lpstr>
      <vt:lpstr>Representing Symbolic Expressions</vt:lpstr>
      <vt:lpstr>Overview</vt:lpstr>
      <vt:lpstr>Combinatorial Explosion</vt:lpstr>
      <vt:lpstr>Prior Over Computation Trees</vt:lpstr>
      <vt:lpstr>Searching over Computation Trees</vt:lpstr>
      <vt:lpstr>Searching over Computation Trees</vt:lpstr>
      <vt:lpstr>Linear Combinations of Trees</vt:lpstr>
      <vt:lpstr>Linear Combinations of Trees</vt:lpstr>
      <vt:lpstr>Scorer Strategy</vt:lpstr>
      <vt:lpstr>N-gram Prior</vt:lpstr>
      <vt:lpstr>Building N-gram Prior</vt:lpstr>
      <vt:lpstr>Experiments</vt:lpstr>
      <vt:lpstr>PowerPoint Presentation</vt:lpstr>
      <vt:lpstr>PowerPoint Presentation</vt:lpstr>
      <vt:lpstr>PowerPoint Presentation</vt:lpstr>
      <vt:lpstr>RBM-1:</vt:lpstr>
      <vt:lpstr>RBM-2:</vt:lpstr>
      <vt:lpstr>Overview</vt:lpstr>
      <vt:lpstr>Recursive Neural-Network (RNN)</vt:lpstr>
      <vt:lpstr>RNN Architecture</vt:lpstr>
      <vt:lpstr>RNN Pre-Training</vt:lpstr>
      <vt:lpstr>RNN Pre-Training</vt:lpstr>
      <vt:lpstr>RNN Pre-Training Results</vt:lpstr>
      <vt:lpstr>Building Prior from RNN</vt:lpstr>
      <vt:lpstr>PowerPoint Presentation</vt:lpstr>
      <vt:lpstr>PowerPoint Presentation</vt:lpstr>
      <vt:lpstr>PowerPoint Presentation</vt:lpstr>
      <vt:lpstr>Related Work</vt:lpstr>
      <vt:lpstr>Related Work</vt:lpstr>
      <vt:lpstr>Summary</vt:lpstr>
      <vt:lpstr>Future Work</vt:lpstr>
      <vt:lpstr>END</vt:lpstr>
      <vt:lpstr>Sym_k</vt:lpstr>
      <vt:lpstr>RNN Pre-Training</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Rob Fergus</dc:creator>
  <cp:lastModifiedBy>Rob Fergus</cp:lastModifiedBy>
  <cp:revision>122</cp:revision>
  <dcterms:created xsi:type="dcterms:W3CDTF">2014-10-28T17:10:40Z</dcterms:created>
  <dcterms:modified xsi:type="dcterms:W3CDTF">2014-11-08T01:45:44Z</dcterms:modified>
</cp:coreProperties>
</file>